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303" r:id="rId29"/>
    <p:sldId id="283" r:id="rId30"/>
    <p:sldId id="284" r:id="rId31"/>
    <p:sldId id="285" r:id="rId32"/>
    <p:sldId id="286" r:id="rId33"/>
    <p:sldId id="298" r:id="rId34"/>
    <p:sldId id="292" r:id="rId35"/>
    <p:sldId id="299" r:id="rId36"/>
    <p:sldId id="293" r:id="rId37"/>
    <p:sldId id="300" r:id="rId38"/>
    <p:sldId id="295" r:id="rId39"/>
    <p:sldId id="301" r:id="rId40"/>
    <p:sldId id="296" r:id="rId41"/>
    <p:sldId id="302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12"/>
  </p:normalViewPr>
  <p:slideViewPr>
    <p:cSldViewPr snapToGrid="0" snapToObjects="1">
      <p:cViewPr varScale="1">
        <p:scale>
          <a:sx n="101" d="100"/>
          <a:sy n="101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phet.colorado.edu/en/simulation/legacy/battery-resistor-circuit" TargetMode="Externa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 Current &amp; resistance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Matt Bryant</a:t>
            </a:r>
          </a:p>
          <a:p>
            <a:pPr algn="r"/>
            <a:r>
              <a:rPr lang="en-US" dirty="0" smtClean="0"/>
              <a:t>Visiting instructor </a:t>
            </a:r>
          </a:p>
          <a:p>
            <a:pPr algn="r"/>
            <a:r>
              <a:rPr lang="en-US" dirty="0" smtClean="0"/>
              <a:t>Kent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6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of course is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3431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of course is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r-IN" sz="2800" dirty="0" smtClean="0"/>
              <a:t>…</a:t>
            </a:r>
            <a:r>
              <a:rPr lang="en-US" sz="2800" dirty="0" smtClean="0"/>
              <a:t>we have to push them!</a:t>
            </a:r>
          </a:p>
        </p:txBody>
      </p:sp>
    </p:spTree>
    <p:extLst>
      <p:ext uri="{BB962C8B-B14F-4D97-AF65-F5344CB8AC3E}">
        <p14:creationId xmlns:p14="http://schemas.microsoft.com/office/powerpoint/2010/main" val="21669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of course is</a:t>
            </a:r>
            <a:r>
              <a:rPr lang="mr-IN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mr-IN" sz="2800" dirty="0" smtClean="0"/>
                  <a:t>…</a:t>
                </a:r>
                <a:r>
                  <a:rPr lang="en-US" sz="2800" dirty="0" smtClean="0"/>
                  <a:t>we have to push them!</a:t>
                </a:r>
              </a:p>
              <a:p>
                <a:r>
                  <a:rPr lang="en-US" sz="2800" dirty="0" smtClean="0"/>
                  <a:t>You remember the relationship between force, charge, and field?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𝐹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 lvl="1"/>
                <a:r>
                  <a:rPr lang="en-US" sz="2800" dirty="0" smtClean="0"/>
                  <a:t>And of course if the charge q is the charge of an electron e</a:t>
                </a:r>
                <a:r>
                  <a:rPr lang="mr-IN" sz="2800" dirty="0" smtClean="0"/>
                  <a:t>…</a:t>
                </a:r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𝐹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𝑒𝐸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So, we need to establish an electric field in the wire</a:t>
                </a:r>
                <a:r>
                  <a:rPr lang="mr-IN" sz="2800" dirty="0" smtClean="0"/>
                  <a:t>…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00" t="-2754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65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1228028"/>
            <a:ext cx="4878389" cy="35417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932F71"/>
              </a:buClr>
            </a:pPr>
            <a:r>
              <a:rPr lang="en-US" altLang="en-US" sz="3200" dirty="0"/>
              <a:t>The figure shows two metal wires attached to the plates of a charged capacitor.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32F71"/>
              </a:buClr>
            </a:pPr>
            <a:r>
              <a:rPr lang="en-US" altLang="en-US" sz="3200" dirty="0">
                <a:cs typeface="Arial" panose="020B0604020202020204" pitchFamily="34" charset="0"/>
              </a:rPr>
              <a:t>This is an electrostatic situation.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32F71"/>
              </a:buClr>
            </a:pPr>
            <a:r>
              <a:rPr lang="en-US" altLang="en-US" sz="3200" dirty="0">
                <a:cs typeface="Arial" panose="020B0604020202020204" pitchFamily="34" charset="0"/>
              </a:rPr>
              <a:t>What will happen if we connect the bottom ends of the wires together?</a:t>
            </a:r>
          </a:p>
          <a:p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124919" y="1228028"/>
            <a:ext cx="5010053" cy="4822804"/>
            <a:chOff x="1228344" y="137160"/>
            <a:chExt cx="6687312" cy="64373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"/>
            <a:stretch/>
          </p:blipFill>
          <p:spPr>
            <a:xfrm>
              <a:off x="1228344" y="137160"/>
              <a:ext cx="6687312" cy="64373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1228344" y="137160"/>
              <a:ext cx="576064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74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1228028"/>
            <a:ext cx="4878389" cy="35417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932F71"/>
              </a:buClr>
            </a:pPr>
            <a:r>
              <a:rPr lang="en-US" altLang="en-US" sz="3200" dirty="0"/>
              <a:t>Within a </a:t>
            </a:r>
            <a:r>
              <a:rPr lang="en-US" altLang="en-US" sz="3200" i="1" dirty="0"/>
              <a:t>very </a:t>
            </a:r>
            <a:r>
              <a:rPr lang="en-US" altLang="en-US" sz="3200" dirty="0"/>
              <a:t>brief interval of time </a:t>
            </a:r>
            <a:br>
              <a:rPr lang="en-US" altLang="en-US" sz="3200" dirty="0"/>
            </a:br>
            <a:r>
              <a:rPr lang="en-US" altLang="en-US" sz="3200" dirty="0"/>
              <a:t>(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en-US" sz="3200" dirty="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 dirty="0">
                <a:latin typeface="Times New Roman" panose="02020603050405020304" pitchFamily="18" charset="0"/>
              </a:rPr>
              <a:t>–9</a:t>
            </a:r>
            <a:r>
              <a:rPr lang="en-US" altLang="en-US" sz="3200" dirty="0">
                <a:latin typeface="Times New Roman" panose="02020603050405020304" pitchFamily="18" charset="0"/>
              </a:rPr>
              <a:t> s</a:t>
            </a:r>
            <a:r>
              <a:rPr lang="en-US" altLang="en-US" sz="3200" dirty="0"/>
              <a:t>) of connecting the wires, the sea of electrons shifts slightly.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32F71"/>
              </a:buClr>
            </a:pPr>
            <a:r>
              <a:rPr lang="en-US" altLang="en-US" sz="3200" dirty="0">
                <a:cs typeface="Arial" panose="020B0604020202020204" pitchFamily="34" charset="0"/>
              </a:rPr>
              <a:t>The surface charge is rearranged into a </a:t>
            </a:r>
            <a:r>
              <a:rPr lang="en-US" altLang="en-US" sz="3200" i="1" dirty="0" err="1">
                <a:cs typeface="Arial" panose="020B0604020202020204" pitchFamily="34" charset="0"/>
              </a:rPr>
              <a:t>nonuniform</a:t>
            </a:r>
            <a:r>
              <a:rPr lang="en-US" altLang="en-US" sz="3200" i="1" dirty="0">
                <a:cs typeface="Arial" panose="020B0604020202020204" pitchFamily="34" charset="0"/>
              </a:rPr>
              <a:t> </a:t>
            </a:r>
            <a:r>
              <a:rPr lang="en-US" altLang="en-US" sz="3200" dirty="0">
                <a:cs typeface="Arial" panose="020B0604020202020204" pitchFamily="34" charset="0"/>
              </a:rPr>
              <a:t>distribution, as shown in the figure.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6291347" y="1043574"/>
            <a:ext cx="4900400" cy="4756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291347" y="1043574"/>
            <a:ext cx="431580" cy="37763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5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2183"/>
          </a:xfrm>
        </p:spPr>
        <p:txBody>
          <a:bodyPr/>
          <a:lstStyle/>
          <a:p>
            <a:r>
              <a:rPr lang="en-US" dirty="0" smtClean="0"/>
              <a:t>Establishing an electric Field in a wire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/>
        </p:blipFill>
        <p:spPr>
          <a:xfrm>
            <a:off x="951056" y="3494762"/>
            <a:ext cx="10355082" cy="2617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056" y="1695968"/>
            <a:ext cx="1035508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932F71"/>
              </a:buClr>
            </a:pPr>
            <a:r>
              <a:rPr lang="en-US" altLang="en-US" sz="2800" dirty="0"/>
              <a:t>The </a:t>
            </a:r>
            <a:r>
              <a:rPr lang="en-US" altLang="en-US" sz="2800" i="1" dirty="0" err="1"/>
              <a:t>nonuniform</a:t>
            </a:r>
            <a:r>
              <a:rPr lang="en-US" altLang="en-US" sz="2800" i="1" dirty="0"/>
              <a:t> </a:t>
            </a:r>
            <a:r>
              <a:rPr lang="en-US" altLang="en-US" sz="2800" dirty="0"/>
              <a:t>distribution of surface charges along a wire creates a net electric field </a:t>
            </a:r>
            <a:r>
              <a:rPr lang="en-US" altLang="en-US" sz="2800" i="1" dirty="0"/>
              <a:t>inside </a:t>
            </a:r>
            <a:r>
              <a:rPr lang="en-US" altLang="en-US" sz="2800" dirty="0"/>
              <a:t>the wire that points from the more positive end toward the more negative end</a:t>
            </a:r>
            <a:r>
              <a:rPr lang="en-US" altLang="en-US" sz="2800" dirty="0">
                <a:cs typeface="Arial" panose="020B0604020202020204" pitchFamily="34" charset="0"/>
              </a:rPr>
              <a:t> of the </a:t>
            </a:r>
            <a:r>
              <a:rPr lang="en-US" altLang="en-US" sz="2800" dirty="0" smtClean="0">
                <a:cs typeface="Arial" panose="020B0604020202020204" pitchFamily="34" charset="0"/>
              </a:rPr>
              <a:t>wire. This </a:t>
            </a:r>
            <a:r>
              <a:rPr lang="en-US" altLang="en-US" sz="2800" dirty="0">
                <a:cs typeface="Arial" panose="020B0604020202020204" pitchFamily="34" charset="0"/>
              </a:rPr>
              <a:t>is the internal electric field that pushes the electron current through the wire.</a:t>
            </a:r>
          </a:p>
        </p:txBody>
      </p:sp>
    </p:spTree>
    <p:extLst>
      <p:ext uri="{BB962C8B-B14F-4D97-AF65-F5344CB8AC3E}">
        <p14:creationId xmlns:p14="http://schemas.microsoft.com/office/powerpoint/2010/main" val="4719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3748"/>
            <a:ext cx="5096550" cy="4346531"/>
          </a:xfrm>
        </p:spPr>
        <p:txBody>
          <a:bodyPr>
            <a:normAutofit fontScale="92500"/>
          </a:bodyPr>
          <a:lstStyle/>
          <a:p>
            <a:r>
              <a:rPr lang="mr-IN" sz="2800" dirty="0" smtClean="0"/>
              <a:t>…</a:t>
            </a:r>
            <a:r>
              <a:rPr lang="en-US" sz="2800" dirty="0" smtClean="0"/>
              <a:t>electrons are the charge carriers and they get pushed by an electric field.</a:t>
            </a:r>
          </a:p>
          <a:p>
            <a:r>
              <a:rPr lang="en-US" sz="2800" dirty="0" smtClean="0"/>
              <a:t>How fast do those little guys move?</a:t>
            </a:r>
          </a:p>
          <a:p>
            <a:r>
              <a:rPr lang="en-US" sz="2800" dirty="0" smtClean="0"/>
              <a:t>Well, even without an external electric field the electrons are constantly colliding with charges in the metal.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6470967" y="1803748"/>
            <a:ext cx="4741976" cy="42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Speed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4412" y="1214496"/>
            <a:ext cx="4892189" cy="4873728"/>
            <a:chOff x="1341120" y="137160"/>
            <a:chExt cx="6461760" cy="64373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"/>
            <a:stretch/>
          </p:blipFill>
          <p:spPr>
            <a:xfrm>
              <a:off x="1341120" y="137160"/>
              <a:ext cx="6461760" cy="643737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341120" y="137160"/>
              <a:ext cx="504056" cy="396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88533" y="2097088"/>
            <a:ext cx="421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Notice the field E pointing left and the electrons net displacement is right.</a:t>
            </a:r>
          </a:p>
          <a:p>
            <a:endParaRPr lang="en-US" sz="2800" dirty="0" smtClean="0"/>
          </a:p>
          <a:p>
            <a:r>
              <a:rPr lang="en-US" sz="2800" dirty="0" smtClean="0"/>
              <a:t>Because of collisions, the net drift speed of electrons to the right is limited.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976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6001"/>
          </a:xfrm>
        </p:spPr>
        <p:txBody>
          <a:bodyPr/>
          <a:lstStyle/>
          <a:p>
            <a:pPr algn="ctr"/>
            <a:r>
              <a:rPr lang="en-US" dirty="0" smtClean="0"/>
              <a:t>Drift Speed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9052" y="1514519"/>
            <a:ext cx="4679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Drift speed depends on a number of things including the electric field strength and properties of the particular metal</a:t>
            </a:r>
            <a:r>
              <a:rPr lang="mr-IN" sz="2800" dirty="0" smtClean="0"/>
              <a:t>…</a:t>
            </a:r>
            <a:r>
              <a:rPr lang="en-US" sz="2800" dirty="0" smtClean="0"/>
              <a:t>you read about those in your text.</a:t>
            </a:r>
          </a:p>
          <a:p>
            <a:endParaRPr lang="en-US" sz="2800" dirty="0"/>
          </a:p>
          <a:p>
            <a:pPr>
              <a:spcAft>
                <a:spcPct val="20000"/>
              </a:spcAft>
              <a:buClr>
                <a:srgbClr val="932F71"/>
              </a:buClr>
            </a:pPr>
            <a:r>
              <a:rPr lang="en-US" sz="2800" dirty="0" err="1" smtClean="0">
                <a:hlinkClick r:id="rId2"/>
              </a:rPr>
              <a:t>PhET</a:t>
            </a:r>
            <a:r>
              <a:rPr lang="en-US" sz="2800" dirty="0" smtClean="0">
                <a:hlinkClick r:id="rId2"/>
              </a:rPr>
              <a:t> Simulation of Current in a Wire</a:t>
            </a:r>
            <a:r>
              <a:rPr lang="mr-IN" sz="2800" dirty="0" smtClean="0">
                <a:hlinkClick r:id="rId2"/>
              </a:rPr>
              <a:t>…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8169" y="1708502"/>
            <a:ext cx="5243732" cy="4444126"/>
            <a:chOff x="774192" y="137160"/>
            <a:chExt cx="7595616" cy="64373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"/>
            <a:stretch/>
          </p:blipFill>
          <p:spPr>
            <a:xfrm>
              <a:off x="774192" y="137160"/>
              <a:ext cx="7595616" cy="64373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827674" y="137160"/>
              <a:ext cx="576064" cy="396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39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6001"/>
          </a:xfrm>
        </p:spPr>
        <p:txBody>
          <a:bodyPr/>
          <a:lstStyle/>
          <a:p>
            <a:pPr algn="ctr"/>
            <a:r>
              <a:rPr lang="en-US" dirty="0" smtClean="0"/>
              <a:t>Drift Speed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9052" y="1514519"/>
            <a:ext cx="4679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Drift speed depends on a number of things including the electric field strength and properties of the particular metal</a:t>
            </a:r>
            <a:r>
              <a:rPr lang="mr-IN" sz="2800" dirty="0" smtClean="0"/>
              <a:t>…</a:t>
            </a:r>
            <a:r>
              <a:rPr lang="en-US" sz="2800" dirty="0" smtClean="0"/>
              <a:t>you read about those in your text.</a:t>
            </a:r>
          </a:p>
          <a:p>
            <a:endParaRPr lang="en-US" sz="2800" dirty="0"/>
          </a:p>
          <a:p>
            <a:pPr>
              <a:spcAft>
                <a:spcPct val="20000"/>
              </a:spcAft>
              <a:buClr>
                <a:srgbClr val="932F71"/>
              </a:buClr>
            </a:pPr>
            <a:r>
              <a:rPr lang="en-US" sz="2800" dirty="0" smtClean="0"/>
              <a:t>Perhaps surprisingly, </a:t>
            </a:r>
            <a:r>
              <a:rPr lang="en-US" altLang="en-US" sz="2800" dirty="0">
                <a:cs typeface="Arial" panose="020B0604020202020204" pitchFamily="34" charset="0"/>
              </a:rPr>
              <a:t>A typical drift speed of electron current through a wire is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altLang="en-US" sz="2800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–4</a:t>
            </a:r>
            <a:r>
              <a:rPr lang="en-US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m/s</a:t>
            </a:r>
            <a:r>
              <a:rPr lang="en-US" altLang="en-US" sz="2800" dirty="0"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88169" y="1708502"/>
            <a:ext cx="5243732" cy="4444126"/>
            <a:chOff x="774192" y="137160"/>
            <a:chExt cx="7595616" cy="64373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"/>
            <a:stretch/>
          </p:blipFill>
          <p:spPr>
            <a:xfrm>
              <a:off x="774192" y="137160"/>
              <a:ext cx="7595616" cy="64373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774192" y="137160"/>
              <a:ext cx="576064" cy="396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9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causes electric current?</a:t>
            </a:r>
          </a:p>
          <a:p>
            <a:r>
              <a:rPr lang="en-US" sz="2800" dirty="0" smtClean="0"/>
              <a:t>What’s moving in electric current?</a:t>
            </a:r>
          </a:p>
          <a:p>
            <a:r>
              <a:rPr lang="en-US" sz="2800" dirty="0" smtClean="0"/>
              <a:t>How fast do the charges move in a wire?</a:t>
            </a:r>
          </a:p>
          <a:p>
            <a:r>
              <a:rPr lang="en-US" sz="2800" dirty="0" smtClean="0"/>
              <a:t>What impedes electric current?</a:t>
            </a:r>
          </a:p>
          <a:p>
            <a:r>
              <a:rPr lang="en-US" sz="2800" dirty="0" smtClean="0"/>
              <a:t>What laws and relationships govern electric current?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50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a minute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822" y="801666"/>
            <a:ext cx="4141590" cy="5277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drift speeds that slow, it would take minutes for an electron to get from a battery to a lightbulb, but when we close the switch the bulb lights with almost no delay!  Why?!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961627"/>
            <a:ext cx="5764408" cy="4117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0761" y="6057947"/>
            <a:ext cx="41043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capeing.com</a:t>
            </a:r>
            <a:r>
              <a:rPr lang="en-US" sz="800" dirty="0"/>
              <a:t>/lighting/how-to-make-a-circuit-with-a-light-bulb-and-battery-and-switch.php</a:t>
            </a:r>
          </a:p>
        </p:txBody>
      </p:sp>
    </p:spTree>
    <p:extLst>
      <p:ext uri="{BB962C8B-B14F-4D97-AF65-F5344CB8AC3E}">
        <p14:creationId xmlns:p14="http://schemas.microsoft.com/office/powerpoint/2010/main" val="98556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a minute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822" y="889348"/>
            <a:ext cx="4141590" cy="5574082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entire “sea” of electrons in the wire and bulb filament start moving at basically the same time.</a:t>
            </a:r>
          </a:p>
          <a:p>
            <a:r>
              <a:rPr lang="en-US" sz="2800" dirty="0" smtClean="0"/>
              <a:t>It’s as if the electrons are a long line of cars at a stoplight.  When it turns green, they all start moving forward nearly at once! (including those in the lightbulb)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961627"/>
            <a:ext cx="5764408" cy="4117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0761" y="6057947"/>
            <a:ext cx="41043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capeing.com</a:t>
            </a:r>
            <a:r>
              <a:rPr lang="en-US" sz="800" dirty="0"/>
              <a:t>/lighting/how-to-make-a-circuit-with-a-light-bulb-and-battery-and-switch.php</a:t>
            </a:r>
          </a:p>
        </p:txBody>
      </p:sp>
    </p:spTree>
    <p:extLst>
      <p:ext uri="{BB962C8B-B14F-4D97-AF65-F5344CB8AC3E}">
        <p14:creationId xmlns:p14="http://schemas.microsoft.com/office/powerpoint/2010/main" val="29394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80141" y="1685131"/>
            <a:ext cx="4649783" cy="823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Electron</a:t>
            </a:r>
            <a:r>
              <a:rPr lang="en-US" sz="2800" dirty="0" smtClean="0"/>
              <a:t> Current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65838" y="2602648"/>
                <a:ext cx="4878391" cy="32059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eqArr>
                      <m:eqArr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eqArrPr>
                      <m:e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sz="28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mr-IN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charset="0"/>
                          </a:rPr>
                          <m:t>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that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is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: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#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charset="0"/>
                              </a:rPr>
                              <m:t>#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electrons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time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charset="0"/>
                          </a:rPr>
                          <m:t>)</m:t>
                        </m:r>
                      </m:e>
                    </m:eqAr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800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that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is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: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electron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density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Area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drift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speed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65838" y="2602648"/>
                <a:ext cx="4878391" cy="320595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0808" y="1761330"/>
            <a:ext cx="4646602" cy="823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Charge</a:t>
            </a:r>
            <a:r>
              <a:rPr lang="en-US" sz="2800" dirty="0" smtClean="0"/>
              <a:t> Current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80141" y="1685131"/>
            <a:ext cx="4649783" cy="823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Electron</a:t>
            </a:r>
            <a:r>
              <a:rPr lang="en-US" sz="2800" dirty="0" smtClean="0"/>
              <a:t> Current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65838" y="2602648"/>
                <a:ext cx="4878391" cy="32059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eqArr>
                      <m:eqArr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eqArrPr>
                      <m:e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mr-IN" sz="28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mr-IN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charset="0"/>
                          </a:rPr>
                          <m:t>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that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is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: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#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charset="0"/>
                              </a:rPr>
                              <m:t>#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electrons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time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charset="0"/>
                          </a:rPr>
                          <m:t>)</m:t>
                        </m:r>
                      </m:e>
                    </m:eqAr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800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that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is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: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electron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density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Area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drift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speed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65838" y="2602648"/>
                <a:ext cx="4878391" cy="320595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0809" y="1685131"/>
            <a:ext cx="4646602" cy="8239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Charge</a:t>
            </a:r>
            <a:r>
              <a:rPr lang="en-US" sz="2800" dirty="0" smtClean="0"/>
              <a:t> Current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199" y="2585243"/>
                <a:ext cx="5426901" cy="320595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𝑒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sz="2800" b="0" i="0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that</m:t>
                    </m:r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is</m:t>
                    </m:r>
                    <m:r>
                      <a:rPr lang="en-US" sz="2800" b="0" i="0" smtClean="0">
                        <a:latin typeface="Cambria Math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elementary</m:t>
                    </m:r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charge</m:t>
                    </m:r>
                    <m:r>
                      <a:rPr lang="en-US" sz="2800" b="0" i="0" smtClean="0">
                        <a:latin typeface="Cambria Math" charset="0"/>
                      </a:rPr>
                      <m:t> 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electron</m:t>
                    </m:r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current</m:t>
                    </m:r>
                    <m:r>
                      <a:rPr lang="en-US" sz="28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r>
                      <a:rPr lang="en-US" sz="28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𝑄</m:t>
                        </m:r>
                      </m:num>
                      <m:den>
                        <m:r>
                          <a:rPr lang="mr-I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Coulombs/second = Amperes (A)</a:t>
                </a:r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199" y="2585243"/>
                <a:ext cx="5426901" cy="3205956"/>
              </a:xfrm>
              <a:blipFill rotWithShape="0">
                <a:blip r:embed="rId3"/>
                <a:stretch>
                  <a:fillRect r="-3255" b="-16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27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Density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Current density, J, is defined as the current per square meter of cross section: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𝐽</m:t>
                    </m:r>
                    <m:r>
                      <a:rPr lang="en-US" sz="28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𝐼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In Amperes per square meter (A/m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More on this later</a:t>
                </a:r>
                <a:r>
                  <a:rPr lang="mr-IN" sz="2800" dirty="0" smtClean="0"/>
                  <a:t>…</a:t>
                </a:r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0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264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4709"/>
          </a:xfrm>
        </p:spPr>
        <p:txBody>
          <a:bodyPr/>
          <a:lstStyle/>
          <a:p>
            <a:r>
              <a:rPr lang="en-US" dirty="0" smtClean="0"/>
              <a:t>Direction of Conventional Current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>
          <a:xfrm>
            <a:off x="1357339" y="1764583"/>
            <a:ext cx="6793576" cy="4572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0915" y="1764583"/>
            <a:ext cx="31976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Because of historical reasons, conventional (charge) current, I,  is defined to be the direction of the movement of positive charges.</a:t>
            </a:r>
          </a:p>
        </p:txBody>
      </p:sp>
    </p:spTree>
    <p:extLst>
      <p:ext uri="{BB962C8B-B14F-4D97-AF65-F5344CB8AC3E}">
        <p14:creationId xmlns:p14="http://schemas.microsoft.com/office/powerpoint/2010/main" val="65361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4709"/>
          </a:xfrm>
        </p:spPr>
        <p:txBody>
          <a:bodyPr/>
          <a:lstStyle/>
          <a:p>
            <a:r>
              <a:rPr lang="en-US" dirty="0" smtClean="0"/>
              <a:t>Direction of Conventional Current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>
          <a:xfrm>
            <a:off x="1357339" y="1764583"/>
            <a:ext cx="6793576" cy="4572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0915" y="1764583"/>
            <a:ext cx="319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Because of historical reasons, conventional (charge) current, I,  is defined to be the direction of the movement of positive charges.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It is, of course, the opposite of the direction of the electrons in a wire.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Umm</a:t>
            </a:r>
            <a:r>
              <a:rPr lang="mr-IN" sz="2800" dirty="0" smtClean="0"/>
              <a:t>…</a:t>
            </a:r>
            <a:r>
              <a:rPr lang="en-US" sz="2800" dirty="0" smtClean="0"/>
              <a:t>Sorry?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87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67295" y="478629"/>
            <a:ext cx="4878389" cy="354171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A and B are identical lightbulbs connected to a battery as shown. Which is brighter? </a:t>
            </a:r>
            <a:endParaRPr lang="en-US" alt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/>
              <a:t>Bulb 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/>
              <a:t>Bulb B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/>
              <a:t>Both Equally Bright</a:t>
            </a:r>
            <a:endParaRPr lang="en-US" altLang="en-US" sz="2800" dirty="0"/>
          </a:p>
        </p:txBody>
      </p:sp>
      <p:pic>
        <p:nvPicPr>
          <p:cNvPr id="7" name="Picture 12" descr="CH30_PPT_Slide_53-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0771"/>
          <a:stretch>
            <a:fillRect/>
          </a:stretch>
        </p:blipFill>
        <p:spPr bwMode="auto">
          <a:xfrm>
            <a:off x="6804355" y="516528"/>
            <a:ext cx="3485641" cy="350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28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67295" y="478629"/>
            <a:ext cx="4878389" cy="3541714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A and B are identical lightbulbs connected to a battery as shown. Which is brighter? </a:t>
            </a:r>
            <a:endParaRPr lang="en-US" alt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/>
              <a:t>Bulb 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/>
              <a:t>Bulb B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accent2"/>
                </a:solidFill>
              </a:rPr>
              <a:t>Both Equally Bright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pic>
        <p:nvPicPr>
          <p:cNvPr id="7" name="Picture 12" descr="CH30_PPT_Slide_53-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0771"/>
          <a:stretch>
            <a:fillRect/>
          </a:stretch>
        </p:blipFill>
        <p:spPr bwMode="auto">
          <a:xfrm>
            <a:off x="6804355" y="516528"/>
            <a:ext cx="3485641" cy="350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3540" y="4885151"/>
            <a:ext cx="900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Current is the same (doesn’t get “used up”), what </a:t>
            </a:r>
            <a:r>
              <a:rPr lang="en-US" sz="2400" i="1" dirty="0" smtClean="0"/>
              <a:t>does</a:t>
            </a:r>
            <a:r>
              <a:rPr lang="en-US" sz="2400" dirty="0" smtClean="0"/>
              <a:t> change about the current?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22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detect the flow of charge?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92" b="8127"/>
          <a:stretch/>
        </p:blipFill>
        <p:spPr>
          <a:xfrm>
            <a:off x="2088709" y="2097088"/>
            <a:ext cx="8011406" cy="28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9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Current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684720" y="2097088"/>
                <a:ext cx="4878389" cy="354171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current is the same at all points in a current carrying wire.</a:t>
                </a:r>
              </a:p>
              <a:p>
                <a:r>
                  <a:rPr lang="en-US" sz="2800" dirty="0" smtClean="0"/>
                  <a:t>Also known as the Junction Rule or </a:t>
                </a:r>
                <a:r>
                  <a:rPr lang="en-US" sz="2800" dirty="0" smtClean="0"/>
                  <a:t>Kirchhoff’s </a:t>
                </a:r>
                <a:r>
                  <a:rPr lang="en-US" sz="2800" dirty="0" smtClean="0"/>
                  <a:t>Junction Rule: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𝑜𝑢𝑡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84720" y="2097088"/>
                <a:ext cx="4878389" cy="3541714"/>
              </a:xfrm>
              <a:blipFill rotWithShape="0">
                <a:blip r:embed="rId2"/>
                <a:stretch>
                  <a:fillRect l="-3246" t="-2754" r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106415" y="1080479"/>
            <a:ext cx="4087494" cy="5184244"/>
            <a:chOff x="2139696" y="404664"/>
            <a:chExt cx="4864608" cy="6169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4" b="2221"/>
            <a:stretch/>
          </p:blipFill>
          <p:spPr>
            <a:xfrm>
              <a:off x="2139696" y="404664"/>
              <a:ext cx="4864608" cy="61698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2139696" y="404664"/>
              <a:ext cx="611228" cy="44743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11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5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066" y="1791842"/>
            <a:ext cx="831426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A wire carries a current. If both the wire diameter and the electron drift speed are doubled, the electron current increases by a factor of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038600"/>
            <a:ext cx="10058400" cy="2504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200" y="4447931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9200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3866" y="444793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87732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2939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26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066" y="962109"/>
            <a:ext cx="831426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Surface charge is distributed on a wire as shown. Electrons in the wire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038600"/>
            <a:ext cx="10058400" cy="2504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200" y="4447931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Drift to the right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9200" y="5688260"/>
            <a:ext cx="340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On average stay at rest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3866" y="444793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Drift to the left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7732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Pick a different one!</a:t>
            </a:r>
            <a:endParaRPr lang="en-US" sz="2800" dirty="0"/>
          </a:p>
        </p:txBody>
      </p:sp>
      <p:pic>
        <p:nvPicPr>
          <p:cNvPr id="8" name="Picture 78" descr="CH30_PPT_Slide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5" b="31485"/>
          <a:stretch>
            <a:fillRect/>
          </a:stretch>
        </p:blipFill>
        <p:spPr bwMode="auto">
          <a:xfrm>
            <a:off x="3209205" y="1940838"/>
            <a:ext cx="6188795" cy="17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57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20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2066" y="979695"/>
            <a:ext cx="8314267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Every minute, </a:t>
            </a:r>
            <a:r>
              <a:rPr lang="en-US" altLang="en-US" sz="3200" dirty="0">
                <a:latin typeface="Times New Roman" panose="02020603050405020304" pitchFamily="18" charset="0"/>
              </a:rPr>
              <a:t>120 C</a:t>
            </a:r>
            <a:r>
              <a:rPr lang="en-US" altLang="en-US" sz="3200" dirty="0"/>
              <a:t> of charge flow through this cross section of the wire.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alt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038600"/>
            <a:ext cx="10058400" cy="2504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200" y="4447931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240 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9200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 A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3866" y="444793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120 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7732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A</a:t>
            </a:r>
            <a:endParaRPr lang="en-US" sz="2800" dirty="0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752072" y="1844105"/>
            <a:ext cx="7327900" cy="1047750"/>
            <a:chOff x="325" y="1056"/>
            <a:chExt cx="4616" cy="660"/>
          </a:xfrm>
        </p:grpSpPr>
        <p:pic>
          <p:nvPicPr>
            <p:cNvPr id="13" name="Picture 9" descr="CH30_PPT_Slide_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20" b="42744"/>
            <a:stretch>
              <a:fillRect/>
            </a:stretch>
          </p:blipFill>
          <p:spPr bwMode="auto">
            <a:xfrm>
              <a:off x="325" y="1192"/>
              <a:ext cx="4616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728" y="1056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25442" y="3197462"/>
            <a:ext cx="345940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The wire’s current is </a:t>
            </a:r>
          </a:p>
        </p:txBody>
      </p:sp>
    </p:spTree>
    <p:extLst>
      <p:ext uri="{BB962C8B-B14F-4D97-AF65-F5344CB8AC3E}">
        <p14:creationId xmlns:p14="http://schemas.microsoft.com/office/powerpoint/2010/main" val="131049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649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038600"/>
            <a:ext cx="10058400" cy="2504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200" y="4447931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 A to the right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9200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A to the right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3866" y="444793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A to the left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7732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A to the left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600386" y="1954316"/>
            <a:ext cx="518122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smtClean="0"/>
              <a:t>The current in the fourth wire is</a:t>
            </a:r>
            <a:endParaRPr lang="en-US" altLang="en-US" sz="3200" dirty="0"/>
          </a:p>
        </p:txBody>
      </p:sp>
      <p:pic>
        <p:nvPicPr>
          <p:cNvPr id="12" name="Picture 23" descr="CH30_PPT_Slide_56-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9879"/>
          <a:stretch>
            <a:fillRect/>
          </a:stretch>
        </p:blipFill>
        <p:spPr bwMode="auto">
          <a:xfrm>
            <a:off x="7467600" y="799682"/>
            <a:ext cx="2895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85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42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detect the flow of charge?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92" b="8127"/>
          <a:stretch/>
        </p:blipFill>
        <p:spPr>
          <a:xfrm>
            <a:off x="2088709" y="2097088"/>
            <a:ext cx="8011406" cy="2863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9529" y="5336088"/>
            <a:ext cx="779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ways mentioned in your reading were heat and magnetic effects (as detected by a compass needle).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624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038600"/>
            <a:ext cx="10058400" cy="2504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200" y="4447931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&gt; I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9200" y="568826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baseline="-25000" dirty="0"/>
              <a:t>1 </a:t>
            </a:r>
            <a:r>
              <a:rPr lang="en-US" sz="2800" dirty="0" smtClean="0"/>
              <a:t>&lt; </a:t>
            </a:r>
            <a:r>
              <a:rPr lang="en-US" sz="2800" dirty="0"/>
              <a:t>I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3866" y="444793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baseline="-25000" dirty="0"/>
              <a:t>1 </a:t>
            </a:r>
            <a:r>
              <a:rPr lang="en-US" sz="2800" dirty="0" smtClean="0"/>
              <a:t>= </a:t>
            </a:r>
            <a:r>
              <a:rPr lang="en-US" sz="2800" dirty="0"/>
              <a:t>I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7732" y="5688260"/>
            <a:ext cx="340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Not enough information</a:t>
            </a:r>
            <a:endParaRPr lang="en-US" sz="2700" dirty="0"/>
          </a:p>
        </p:txBody>
      </p:sp>
      <p:pic>
        <p:nvPicPr>
          <p:cNvPr id="13" name="Picture 8" descr="CH30_PPT_Slide_59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7486119" y="154421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0000" y="106791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Both segments of the wire are made of the same metal. Current </a:t>
            </a:r>
            <a:r>
              <a:rPr lang="en-US" altLang="en-US" sz="3200" i="1" dirty="0">
                <a:latin typeface="Times New Roman" panose="02020603050405020304" pitchFamily="18" charset="0"/>
              </a:rPr>
              <a:t>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/>
              <a:t> flows into segment </a:t>
            </a:r>
            <a:r>
              <a:rPr lang="en-US" altLang="en-US" sz="32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/>
              <a:t> from the left. How does current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dirty="0"/>
              <a:t> in segment </a:t>
            </a:r>
            <a:r>
              <a:rPr lang="en-US" altLang="en-US" sz="32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/>
              <a:t> compare to current </a:t>
            </a:r>
            <a:r>
              <a:rPr lang="en-US" altLang="en-US" sz="3200" i="1" dirty="0">
                <a:latin typeface="Times New Roman" panose="02020603050405020304" pitchFamily="18" charset="0"/>
              </a:rPr>
              <a:t>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/>
              <a:t> in segment </a:t>
            </a:r>
            <a:r>
              <a:rPr lang="en-US" altLang="en-US" sz="32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2227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21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038600"/>
            <a:ext cx="10058400" cy="2504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200" y="4447931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&gt; J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7600" y="5688259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&lt; J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3866" y="4447930"/>
            <a:ext cx="340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= J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7732" y="5688260"/>
            <a:ext cx="340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Not enough information</a:t>
            </a:r>
            <a:endParaRPr lang="en-US" sz="2700" dirty="0"/>
          </a:p>
        </p:txBody>
      </p:sp>
      <p:pic>
        <p:nvPicPr>
          <p:cNvPr id="13" name="Picture 8" descr="CH30_PPT_Slide_59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7486119" y="154421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0000" y="1067918"/>
            <a:ext cx="6096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Both segments of the wire are made of the same metal. Current </a:t>
            </a:r>
            <a:r>
              <a:rPr lang="en-US" altLang="en-US" sz="3200" i="1" dirty="0">
                <a:latin typeface="Times New Roman" panose="02020603050405020304" pitchFamily="18" charset="0"/>
              </a:rPr>
              <a:t>I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/>
              <a:t> flows into segment </a:t>
            </a:r>
            <a:r>
              <a:rPr lang="en-US" altLang="en-US" sz="32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/>
              <a:t> from the left. How does current density </a:t>
            </a:r>
            <a:r>
              <a:rPr lang="en-US" altLang="en-US" sz="3200" i="1" dirty="0">
                <a:latin typeface="Times New Roman" panose="02020603050405020304" pitchFamily="18" charset="0"/>
              </a:rPr>
              <a:t>J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/>
              <a:t> in segment </a:t>
            </a:r>
            <a:r>
              <a:rPr lang="en-US" altLang="en-US" sz="3200" dirty="0">
                <a:latin typeface="Times New Roman" panose="02020603050405020304" pitchFamily="18" charset="0"/>
              </a:rPr>
              <a:t>1</a:t>
            </a:r>
            <a:r>
              <a:rPr lang="en-US" altLang="en-US" sz="3200" dirty="0"/>
              <a:t> compare to current density </a:t>
            </a:r>
            <a:r>
              <a:rPr lang="en-US" altLang="en-US" sz="3200" i="1" dirty="0">
                <a:latin typeface="Times New Roman" panose="02020603050405020304" pitchFamily="18" charset="0"/>
              </a:rPr>
              <a:t>J</a:t>
            </a:r>
            <a:r>
              <a:rPr lang="en-US" altLang="en-US" sz="32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/>
              <a:t> in segment </a:t>
            </a:r>
            <a:r>
              <a:rPr lang="en-US" altLang="en-US" sz="32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963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that’s “flowing” in electric current?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depends on the materials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sz="2800" dirty="0" smtClean="0"/>
              <a:t>In a liquid solution positive and negative ions can both move, but in a solid metal wire, it’s the electrons that move.</a:t>
            </a:r>
          </a:p>
        </p:txBody>
      </p:sp>
    </p:spTree>
    <p:extLst>
      <p:ext uri="{BB962C8B-B14F-4D97-AF65-F5344CB8AC3E}">
        <p14:creationId xmlns:p14="http://schemas.microsoft.com/office/powerpoint/2010/main" val="441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that’s “flowing” in electric current?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depends on the materials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sz="2800" dirty="0" smtClean="0"/>
              <a:t>In a liquid solution positive and negative ions can both move, but in a solid metal wire, it’s the electrons that move.</a:t>
            </a:r>
          </a:p>
          <a:p>
            <a:pPr lvl="1"/>
            <a:r>
              <a:rPr lang="en-US" sz="2800" dirty="0" smtClean="0"/>
              <a:t>Which electrons?</a:t>
            </a:r>
          </a:p>
        </p:txBody>
      </p:sp>
    </p:spTree>
    <p:extLst>
      <p:ext uri="{BB962C8B-B14F-4D97-AF65-F5344CB8AC3E}">
        <p14:creationId xmlns:p14="http://schemas.microsoft.com/office/powerpoint/2010/main" val="117460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that’s “flowing” in electric current?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depends on the materials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sz="2800" dirty="0" smtClean="0"/>
              <a:t>In a liquid solution positive and negative ions can both move, but in a solid metal wire, it’s the electrons that move.</a:t>
            </a:r>
          </a:p>
          <a:p>
            <a:pPr lvl="1"/>
            <a:r>
              <a:rPr lang="en-US" sz="2800" dirty="0" smtClean="0"/>
              <a:t>Which electrons?</a:t>
            </a:r>
          </a:p>
          <a:p>
            <a:pPr lvl="1"/>
            <a:r>
              <a:rPr lang="en-US" sz="2800" dirty="0" smtClean="0"/>
              <a:t>Why can’t the positive protons move?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18" y="4020344"/>
            <a:ext cx="2540000" cy="25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27518" y="6508573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www.edinformatics.com</a:t>
            </a:r>
            <a:r>
              <a:rPr lang="en-US" sz="800" dirty="0"/>
              <a:t>/</a:t>
            </a:r>
            <a:r>
              <a:rPr lang="en-US" sz="800" dirty="0" err="1"/>
              <a:t>math_science</a:t>
            </a:r>
            <a:r>
              <a:rPr lang="en-US" sz="800" dirty="0"/>
              <a:t>/</a:t>
            </a:r>
            <a:r>
              <a:rPr lang="en-US" sz="800" dirty="0" err="1"/>
              <a:t>why_metals_conduct.htm</a:t>
            </a:r>
            <a:endParaRPr lang="en-US" sz="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99140" y="4155625"/>
            <a:ext cx="40709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that’s “flowing” in electric current?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depends on the materials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sz="2800" dirty="0" smtClean="0"/>
              <a:t>In a liquid solution positive and negative ions can both move, but in a solid metal wire, it’s the electrons that move.</a:t>
            </a:r>
          </a:p>
          <a:p>
            <a:pPr lvl="1"/>
            <a:r>
              <a:rPr lang="en-US" sz="2800" dirty="0" smtClean="0"/>
              <a:t>Which electrons?</a:t>
            </a:r>
          </a:p>
          <a:p>
            <a:pPr lvl="1"/>
            <a:r>
              <a:rPr lang="en-US" sz="2800" dirty="0" smtClean="0"/>
              <a:t>Why can’t the positive protons move?</a:t>
            </a:r>
          </a:p>
          <a:p>
            <a:pPr lvl="2"/>
            <a:r>
              <a:rPr lang="en-US" sz="2600" dirty="0" smtClean="0"/>
              <a:t>They’re tightly bound in the nucleus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18" y="4020344"/>
            <a:ext cx="2540000" cy="2540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559474" y="4141011"/>
            <a:ext cx="40709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8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1404460" y="1737735"/>
            <a:ext cx="4081940" cy="466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9551" y="1903956"/>
            <a:ext cx="5148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/>
              <a:t>…</a:t>
            </a:r>
            <a:r>
              <a:rPr lang="en-US" sz="2800" dirty="0"/>
              <a:t>i</a:t>
            </a:r>
            <a:r>
              <a:rPr lang="en-US" sz="2800" dirty="0" smtClean="0"/>
              <a:t>f electrons are the charge carriers in metal wires, how do we get them to move in a certain direction?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844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305</TotalTime>
  <Words>1153</Words>
  <Application>Microsoft Macintosh PowerPoint</Application>
  <PresentationFormat>Widescreen</PresentationFormat>
  <Paragraphs>145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Cambria Math</vt:lpstr>
      <vt:lpstr>Mangal</vt:lpstr>
      <vt:lpstr>ＭＳ Ｐゴシック</vt:lpstr>
      <vt:lpstr>Times New Roman</vt:lpstr>
      <vt:lpstr>Trebuchet MS</vt:lpstr>
      <vt:lpstr>Tw Cen MT</vt:lpstr>
      <vt:lpstr>Arial</vt:lpstr>
      <vt:lpstr>Circuit</vt:lpstr>
      <vt:lpstr>Electric Current &amp; resistance</vt:lpstr>
      <vt:lpstr>Essential Questions</vt:lpstr>
      <vt:lpstr>How can we detect the flow of charge?</vt:lpstr>
      <vt:lpstr>How can we detect the flow of charge?</vt:lpstr>
      <vt:lpstr>What is it that’s “flowing” in electric current?</vt:lpstr>
      <vt:lpstr>What is it that’s “flowing” in electric current?</vt:lpstr>
      <vt:lpstr>What is it that’s “flowing” in electric current?</vt:lpstr>
      <vt:lpstr>What is it that’s “flowing” in electric current?</vt:lpstr>
      <vt:lpstr>So…</vt:lpstr>
      <vt:lpstr>The Answer of course is…</vt:lpstr>
      <vt:lpstr>The Answer of course is…</vt:lpstr>
      <vt:lpstr>The Answer of course is…</vt:lpstr>
      <vt:lpstr>PowerPoint Presentation</vt:lpstr>
      <vt:lpstr>PowerPoint Presentation</vt:lpstr>
      <vt:lpstr>Establishing an electric Field in a wire</vt:lpstr>
      <vt:lpstr>So…</vt:lpstr>
      <vt:lpstr>Drift Speed</vt:lpstr>
      <vt:lpstr>Drift Speed</vt:lpstr>
      <vt:lpstr>Drift Speed</vt:lpstr>
      <vt:lpstr>Wait a minute….</vt:lpstr>
      <vt:lpstr>Wait a minute….</vt:lpstr>
      <vt:lpstr>Currents</vt:lpstr>
      <vt:lpstr>Currents</vt:lpstr>
      <vt:lpstr>Current Density</vt:lpstr>
      <vt:lpstr>Direction of Conventional Current</vt:lpstr>
      <vt:lpstr>Direction of Conventional Current</vt:lpstr>
      <vt:lpstr>PowerPoint Presentation</vt:lpstr>
      <vt:lpstr>PowerPoint Presentation</vt:lpstr>
      <vt:lpstr>PowerPoint Presentation</vt:lpstr>
      <vt:lpstr>Conservation of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Current &amp; resistance</dc:title>
  <dc:creator>Matthew Bryant</dc:creator>
  <cp:lastModifiedBy>Matthew Bryant</cp:lastModifiedBy>
  <cp:revision>24</cp:revision>
  <dcterms:created xsi:type="dcterms:W3CDTF">2017-03-25T16:32:16Z</dcterms:created>
  <dcterms:modified xsi:type="dcterms:W3CDTF">2017-03-27T11:52:00Z</dcterms:modified>
</cp:coreProperties>
</file>