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Lst>
  <p:sldIdLst>
    <p:sldId id="256" r:id="rId2"/>
    <p:sldId id="257" r:id="rId3"/>
    <p:sldId id="277" r:id="rId4"/>
    <p:sldId id="259" r:id="rId5"/>
    <p:sldId id="258" r:id="rId6"/>
    <p:sldId id="265" r:id="rId7"/>
    <p:sldId id="260" r:id="rId8"/>
    <p:sldId id="266" r:id="rId9"/>
    <p:sldId id="263" r:id="rId10"/>
    <p:sldId id="268" r:id="rId11"/>
    <p:sldId id="269" r:id="rId12"/>
    <p:sldId id="267" r:id="rId13"/>
    <p:sldId id="270" r:id="rId14"/>
    <p:sldId id="271" r:id="rId15"/>
    <p:sldId id="272" r:id="rId16"/>
    <p:sldId id="278" r:id="rId17"/>
    <p:sldId id="274" r:id="rId18"/>
    <p:sldId id="261" r:id="rId19"/>
    <p:sldId id="276" r:id="rId20"/>
    <p:sldId id="262" r:id="rId21"/>
    <p:sldId id="275" r:id="rId22"/>
    <p:sldId id="280" r:id="rId23"/>
    <p:sldId id="281" r:id="rId24"/>
    <p:sldId id="264" r:id="rId25"/>
    <p:sldId id="288" r:id="rId26"/>
    <p:sldId id="287" r:id="rId27"/>
    <p:sldId id="282" r:id="rId28"/>
    <p:sldId id="286" r:id="rId29"/>
    <p:sldId id="285" r:id="rId30"/>
    <p:sldId id="279" r:id="rId31"/>
    <p:sldId id="283" r:id="rId32"/>
    <p:sldId id="289" r:id="rId33"/>
    <p:sldId id="284" r:id="rId34"/>
    <p:sldId id="29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45"/>
    <p:restoredTop sz="94659"/>
  </p:normalViewPr>
  <p:slideViewPr>
    <p:cSldViewPr snapToGrid="0" snapToObjects="1">
      <p:cViewPr varScale="1">
        <p:scale>
          <a:sx n="131" d="100"/>
          <a:sy n="131" d="100"/>
        </p:scale>
        <p:origin x="7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2FDB3E78-203C-AC48-8A98-256025AB85D0}" type="datetimeFigureOut">
              <a:rPr lang="en-US" smtClean="0"/>
              <a:t>11/27/18</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CA770D30-F059-8341-8A2C-8F6BB5910E50}" type="slidenum">
              <a:rPr lang="en-US" smtClean="0"/>
              <a:t>‹#›</a:t>
            </a:fld>
            <a:endParaRPr lang="en-US"/>
          </a:p>
        </p:txBody>
      </p:sp>
    </p:spTree>
    <p:extLst>
      <p:ext uri="{BB962C8B-B14F-4D97-AF65-F5344CB8AC3E}">
        <p14:creationId xmlns:p14="http://schemas.microsoft.com/office/powerpoint/2010/main" val="2060178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DB3E78-203C-AC48-8A98-256025AB85D0}" type="datetimeFigureOut">
              <a:rPr lang="en-US" smtClean="0"/>
              <a:t>11/27/18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70D30-F059-8341-8A2C-8F6BB5910E50}" type="slidenum">
              <a:rPr lang="en-US" smtClean="0"/>
              <a:t>‹#›</a:t>
            </a:fld>
            <a:endParaRPr lang="en-US"/>
          </a:p>
        </p:txBody>
      </p:sp>
    </p:spTree>
    <p:extLst>
      <p:ext uri="{BB962C8B-B14F-4D97-AF65-F5344CB8AC3E}">
        <p14:creationId xmlns:p14="http://schemas.microsoft.com/office/powerpoint/2010/main" val="1055334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2FDB3E78-203C-AC48-8A98-256025AB85D0}" type="datetimeFigureOut">
              <a:rPr lang="en-US" smtClean="0"/>
              <a:t>11/27/18</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CA770D30-F059-8341-8A2C-8F6BB5910E50}" type="slidenum">
              <a:rPr lang="en-US" smtClean="0"/>
              <a:t>‹#›</a:t>
            </a:fld>
            <a:endParaRPr lang="en-US"/>
          </a:p>
        </p:txBody>
      </p:sp>
    </p:spTree>
    <p:extLst>
      <p:ext uri="{BB962C8B-B14F-4D97-AF65-F5344CB8AC3E}">
        <p14:creationId xmlns:p14="http://schemas.microsoft.com/office/powerpoint/2010/main" val="931786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2FDB3E78-203C-AC48-8A98-256025AB85D0}" type="datetimeFigureOut">
              <a:rPr lang="en-US" smtClean="0"/>
              <a:t>11/27/18</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CA770D30-F059-8341-8A2C-8F6BB5910E50}"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85186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2FDB3E78-203C-AC48-8A98-256025AB85D0}" type="datetimeFigureOut">
              <a:rPr lang="en-US" smtClean="0"/>
              <a:t>11/27/18</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CA770D30-F059-8341-8A2C-8F6BB5910E50}" type="slidenum">
              <a:rPr lang="en-US" smtClean="0"/>
              <a:t>‹#›</a:t>
            </a:fld>
            <a:endParaRPr lang="en-US"/>
          </a:p>
        </p:txBody>
      </p:sp>
    </p:spTree>
    <p:extLst>
      <p:ext uri="{BB962C8B-B14F-4D97-AF65-F5344CB8AC3E}">
        <p14:creationId xmlns:p14="http://schemas.microsoft.com/office/powerpoint/2010/main" val="157177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FDB3E78-203C-AC48-8A98-256025AB85D0}" type="datetimeFigureOut">
              <a:rPr lang="en-US" smtClean="0"/>
              <a:t>11/27/18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770D30-F059-8341-8A2C-8F6BB5910E50}" type="slidenum">
              <a:rPr lang="en-US" smtClean="0"/>
              <a:t>‹#›</a:t>
            </a:fld>
            <a:endParaRPr lang="en-US"/>
          </a:p>
        </p:txBody>
      </p:sp>
    </p:spTree>
    <p:extLst>
      <p:ext uri="{BB962C8B-B14F-4D97-AF65-F5344CB8AC3E}">
        <p14:creationId xmlns:p14="http://schemas.microsoft.com/office/powerpoint/2010/main" val="274785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FDB3E78-203C-AC48-8A98-256025AB85D0}" type="datetimeFigureOut">
              <a:rPr lang="en-US" smtClean="0"/>
              <a:t>11/27/18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770D30-F059-8341-8A2C-8F6BB5910E50}" type="slidenum">
              <a:rPr lang="en-US" smtClean="0"/>
              <a:t>‹#›</a:t>
            </a:fld>
            <a:endParaRPr lang="en-US"/>
          </a:p>
        </p:txBody>
      </p:sp>
    </p:spTree>
    <p:extLst>
      <p:ext uri="{BB962C8B-B14F-4D97-AF65-F5344CB8AC3E}">
        <p14:creationId xmlns:p14="http://schemas.microsoft.com/office/powerpoint/2010/main" val="1225334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B3E78-203C-AC48-8A98-256025AB85D0}" type="datetimeFigureOut">
              <a:rPr lang="en-US" smtClean="0"/>
              <a:t>11/27/18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70D30-F059-8341-8A2C-8F6BB5910E50}" type="slidenum">
              <a:rPr lang="en-US" smtClean="0"/>
              <a:t>‹#›</a:t>
            </a:fld>
            <a:endParaRPr lang="en-US"/>
          </a:p>
        </p:txBody>
      </p:sp>
    </p:spTree>
    <p:extLst>
      <p:ext uri="{BB962C8B-B14F-4D97-AF65-F5344CB8AC3E}">
        <p14:creationId xmlns:p14="http://schemas.microsoft.com/office/powerpoint/2010/main" val="1979326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2FDB3E78-203C-AC48-8A98-256025AB85D0}" type="datetimeFigureOut">
              <a:rPr lang="en-US" smtClean="0"/>
              <a:t>11/27/18</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CA770D30-F059-8341-8A2C-8F6BB5910E50}" type="slidenum">
              <a:rPr lang="en-US" smtClean="0"/>
              <a:t>‹#›</a:t>
            </a:fld>
            <a:endParaRPr lang="en-US"/>
          </a:p>
        </p:txBody>
      </p:sp>
    </p:spTree>
    <p:extLst>
      <p:ext uri="{BB962C8B-B14F-4D97-AF65-F5344CB8AC3E}">
        <p14:creationId xmlns:p14="http://schemas.microsoft.com/office/powerpoint/2010/main" val="201203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B3E78-203C-AC48-8A98-256025AB85D0}" type="datetimeFigureOut">
              <a:rPr lang="en-US" smtClean="0"/>
              <a:t>11/27/18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70D30-F059-8341-8A2C-8F6BB5910E50}" type="slidenum">
              <a:rPr lang="en-US" smtClean="0"/>
              <a:t>‹#›</a:t>
            </a:fld>
            <a:endParaRPr lang="en-US"/>
          </a:p>
        </p:txBody>
      </p:sp>
    </p:spTree>
    <p:extLst>
      <p:ext uri="{BB962C8B-B14F-4D97-AF65-F5344CB8AC3E}">
        <p14:creationId xmlns:p14="http://schemas.microsoft.com/office/powerpoint/2010/main" val="1548385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2FDB3E78-203C-AC48-8A98-256025AB85D0}" type="datetimeFigureOut">
              <a:rPr lang="en-US" smtClean="0"/>
              <a:t>11/27/18</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CA770D30-F059-8341-8A2C-8F6BB5910E50}" type="slidenum">
              <a:rPr lang="en-US" smtClean="0"/>
              <a:t>‹#›</a:t>
            </a:fld>
            <a:endParaRPr lang="en-US"/>
          </a:p>
        </p:txBody>
      </p:sp>
    </p:spTree>
    <p:extLst>
      <p:ext uri="{BB962C8B-B14F-4D97-AF65-F5344CB8AC3E}">
        <p14:creationId xmlns:p14="http://schemas.microsoft.com/office/powerpoint/2010/main" val="508398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B3E78-203C-AC48-8A98-256025AB85D0}" type="datetimeFigureOut">
              <a:rPr lang="en-US" smtClean="0"/>
              <a:t>11/27/18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70D30-F059-8341-8A2C-8F6BB5910E50}" type="slidenum">
              <a:rPr lang="en-US" smtClean="0"/>
              <a:t>‹#›</a:t>
            </a:fld>
            <a:endParaRPr lang="en-US"/>
          </a:p>
        </p:txBody>
      </p:sp>
    </p:spTree>
    <p:extLst>
      <p:ext uri="{BB962C8B-B14F-4D97-AF65-F5344CB8AC3E}">
        <p14:creationId xmlns:p14="http://schemas.microsoft.com/office/powerpoint/2010/main" val="1965490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B3E78-203C-AC48-8A98-256025AB85D0}" type="datetimeFigureOut">
              <a:rPr lang="en-US" smtClean="0"/>
              <a:t>11/27/18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770D30-F059-8341-8A2C-8F6BB5910E50}" type="slidenum">
              <a:rPr lang="en-US" smtClean="0"/>
              <a:t>‹#›</a:t>
            </a:fld>
            <a:endParaRPr lang="en-US"/>
          </a:p>
        </p:txBody>
      </p:sp>
    </p:spTree>
    <p:extLst>
      <p:ext uri="{BB962C8B-B14F-4D97-AF65-F5344CB8AC3E}">
        <p14:creationId xmlns:p14="http://schemas.microsoft.com/office/powerpoint/2010/main" val="140544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DB3E78-203C-AC48-8A98-256025AB85D0}" type="datetimeFigureOut">
              <a:rPr lang="en-US" smtClean="0"/>
              <a:t>11/27/18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770D30-F059-8341-8A2C-8F6BB5910E50}" type="slidenum">
              <a:rPr lang="en-US" smtClean="0"/>
              <a:t>‹#›</a:t>
            </a:fld>
            <a:endParaRPr lang="en-US"/>
          </a:p>
        </p:txBody>
      </p:sp>
    </p:spTree>
    <p:extLst>
      <p:ext uri="{BB962C8B-B14F-4D97-AF65-F5344CB8AC3E}">
        <p14:creationId xmlns:p14="http://schemas.microsoft.com/office/powerpoint/2010/main" val="1100707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B3E78-203C-AC48-8A98-256025AB85D0}" type="datetimeFigureOut">
              <a:rPr lang="en-US" smtClean="0"/>
              <a:t>11/27/18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770D30-F059-8341-8A2C-8F6BB5910E50}" type="slidenum">
              <a:rPr lang="en-US" smtClean="0"/>
              <a:t>‹#›</a:t>
            </a:fld>
            <a:endParaRPr lang="en-US"/>
          </a:p>
        </p:txBody>
      </p:sp>
    </p:spTree>
    <p:extLst>
      <p:ext uri="{BB962C8B-B14F-4D97-AF65-F5344CB8AC3E}">
        <p14:creationId xmlns:p14="http://schemas.microsoft.com/office/powerpoint/2010/main" val="1172951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DB3E78-203C-AC48-8A98-256025AB85D0}" type="datetimeFigureOut">
              <a:rPr lang="en-US" smtClean="0"/>
              <a:t>11/27/18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70D30-F059-8341-8A2C-8F6BB5910E50}" type="slidenum">
              <a:rPr lang="en-US" smtClean="0"/>
              <a:t>‹#›</a:t>
            </a:fld>
            <a:endParaRPr lang="en-US"/>
          </a:p>
        </p:txBody>
      </p:sp>
    </p:spTree>
    <p:extLst>
      <p:ext uri="{BB962C8B-B14F-4D97-AF65-F5344CB8AC3E}">
        <p14:creationId xmlns:p14="http://schemas.microsoft.com/office/powerpoint/2010/main" val="2048456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DB3E78-203C-AC48-8A98-256025AB85D0}" type="datetimeFigureOut">
              <a:rPr lang="en-US" smtClean="0"/>
              <a:t>11/27/18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70D30-F059-8341-8A2C-8F6BB5910E50}" type="slidenum">
              <a:rPr lang="en-US" smtClean="0"/>
              <a:t>‹#›</a:t>
            </a:fld>
            <a:endParaRPr lang="en-US"/>
          </a:p>
        </p:txBody>
      </p:sp>
    </p:spTree>
    <p:extLst>
      <p:ext uri="{BB962C8B-B14F-4D97-AF65-F5344CB8AC3E}">
        <p14:creationId xmlns:p14="http://schemas.microsoft.com/office/powerpoint/2010/main" val="2095798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FDB3E78-203C-AC48-8A98-256025AB85D0}" type="datetimeFigureOut">
              <a:rPr lang="en-US" smtClean="0"/>
              <a:t>11/27/18</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A770D30-F059-8341-8A2C-8F6BB5910E50}" type="slidenum">
              <a:rPr lang="en-US" smtClean="0"/>
              <a:t>‹#›</a:t>
            </a:fld>
            <a:endParaRPr lang="en-US"/>
          </a:p>
        </p:txBody>
      </p:sp>
    </p:spTree>
    <p:extLst>
      <p:ext uri="{BB962C8B-B14F-4D97-AF65-F5344CB8AC3E}">
        <p14:creationId xmlns:p14="http://schemas.microsoft.com/office/powerpoint/2010/main" val="650104688"/>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phet.colorado.edu/en/simulation/legacy/discharge-lamp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youtu.be/KUyT-G8P4d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hyperlink" Target="https://youtu.be/a8FTr2qMutA"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youtu.be/TQKELOE9eY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youtu.be/Iuv6hY6zsd0"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youtu.be/GzbKb59my3U" TargetMode="External"/><Relationship Id="rId2" Type="http://schemas.openxmlformats.org/officeDocument/2006/relationships/hyperlink" Target="https://youtu.be/A9tKncAdlHQ"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youtu.be/A9tKncAdlHQ"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youtu.be/dzKWfw68M5U?t=5m59s" TargetMode="External"/><Relationship Id="rId2" Type="http://schemas.openxmlformats.org/officeDocument/2006/relationships/hyperlink" Target="https://youtu.be/p-MNSLsjjdo?t=1m42s" TargetMode="External"/><Relationship Id="rId1" Type="http://schemas.openxmlformats.org/officeDocument/2006/relationships/slideLayout" Target="../slideLayouts/slideLayout2.xml"/><Relationship Id="rId4" Type="http://schemas.openxmlformats.org/officeDocument/2006/relationships/hyperlink" Target="https://youtu.be/ZacggH9wB7Y"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youtu.be/S-4Yu3pB_dk?t=1m8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youtu.be/S-4Yu3pB_dk?t=1m8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het.colorado.edu/en/simulation/photoelectric" TargetMode="External"/><Relationship Id="rId2" Type="http://schemas.openxmlformats.org/officeDocument/2006/relationships/hyperlink" Target="https://youtu.be/WO38qVDGgqw"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phet.colorado.edu/en/simulation/photoelectri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Quantum Theory</a:t>
            </a:r>
          </a:p>
        </p:txBody>
      </p:sp>
      <p:sp>
        <p:nvSpPr>
          <p:cNvPr id="3" name="Subtitle 2"/>
          <p:cNvSpPr>
            <a:spLocks noGrp="1"/>
          </p:cNvSpPr>
          <p:nvPr>
            <p:ph type="subTitle" idx="1"/>
          </p:nvPr>
        </p:nvSpPr>
        <p:spPr/>
        <p:txBody>
          <a:bodyPr/>
          <a:lstStyle/>
          <a:p>
            <a:r>
              <a:rPr lang="en-US" dirty="0"/>
              <a:t>An introduction</a:t>
            </a:r>
          </a:p>
        </p:txBody>
      </p:sp>
    </p:spTree>
    <p:extLst>
      <p:ext uri="{BB962C8B-B14F-4D97-AF65-F5344CB8AC3E}">
        <p14:creationId xmlns:p14="http://schemas.microsoft.com/office/powerpoint/2010/main" val="1913323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does it mean to be Quantized?</a:t>
            </a:r>
          </a:p>
        </p:txBody>
      </p:sp>
      <p:sp>
        <p:nvSpPr>
          <p:cNvPr id="6" name="Content Placeholder 5"/>
          <p:cNvSpPr>
            <a:spLocks noGrp="1"/>
          </p:cNvSpPr>
          <p:nvPr>
            <p:ph idx="1"/>
          </p:nvPr>
        </p:nvSpPr>
        <p:spPr>
          <a:xfrm>
            <a:off x="685800" y="2194560"/>
            <a:ext cx="5008418" cy="4024125"/>
          </a:xfrm>
        </p:spPr>
        <p:txBody>
          <a:bodyPr>
            <a:normAutofit/>
          </a:bodyPr>
          <a:lstStyle/>
          <a:p>
            <a:r>
              <a:rPr lang="en-US" sz="2600" dirty="0"/>
              <a:t>Like at the ATM machine…</a:t>
            </a:r>
          </a:p>
          <a:p>
            <a:r>
              <a:rPr lang="en-US" sz="2600" dirty="0"/>
              <a:t>You can often only request money in multiples of $10 or $20…so you can request $40, but you won’t have any luck requesting $35.</a:t>
            </a:r>
          </a:p>
          <a:p>
            <a:r>
              <a:rPr lang="en-US" sz="2600" dirty="0"/>
              <a:t>In the same way, light seems to be quantized in multiples of </a:t>
            </a:r>
            <a:r>
              <a:rPr lang="en-US" sz="2600" i="1" dirty="0"/>
              <a:t>h (Planck’s Constant).</a:t>
            </a:r>
            <a:endParaRPr lang="en-US" sz="2600" dirty="0"/>
          </a:p>
        </p:txBody>
      </p:sp>
    </p:spTree>
    <p:extLst>
      <p:ext uri="{BB962C8B-B14F-4D97-AF65-F5344CB8AC3E}">
        <p14:creationId xmlns:p14="http://schemas.microsoft.com/office/powerpoint/2010/main" val="538323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does it mean to be Quantized?</a:t>
            </a:r>
          </a:p>
        </p:txBody>
      </p:sp>
      <p:sp>
        <p:nvSpPr>
          <p:cNvPr id="6" name="Content Placeholder 5"/>
          <p:cNvSpPr>
            <a:spLocks noGrp="1"/>
          </p:cNvSpPr>
          <p:nvPr>
            <p:ph idx="1"/>
          </p:nvPr>
        </p:nvSpPr>
        <p:spPr>
          <a:xfrm>
            <a:off x="685800" y="2194560"/>
            <a:ext cx="5008418" cy="4024125"/>
          </a:xfrm>
        </p:spPr>
        <p:txBody>
          <a:bodyPr>
            <a:normAutofit/>
          </a:bodyPr>
          <a:lstStyle/>
          <a:p>
            <a:r>
              <a:rPr lang="en-US" sz="2600" dirty="0"/>
              <a:t>Like at the ATM machine…</a:t>
            </a:r>
          </a:p>
          <a:p>
            <a:r>
              <a:rPr lang="en-US" sz="2600" dirty="0"/>
              <a:t>You can often only request money in multiples of $10 or $20…so you can request $40, but you won’t have any luck requesting $35.</a:t>
            </a:r>
          </a:p>
          <a:p>
            <a:r>
              <a:rPr lang="en-US" sz="2600" dirty="0"/>
              <a:t>In the same way, light seems to be quantized in multiples of </a:t>
            </a:r>
            <a:r>
              <a:rPr lang="en-US" sz="2600" i="1" dirty="0"/>
              <a:t>h (Planck’s Constant).</a:t>
            </a:r>
            <a:endParaRPr lang="en-US" sz="2600" dirty="0"/>
          </a:p>
        </p:txBody>
      </p:sp>
      <p:sp>
        <p:nvSpPr>
          <p:cNvPr id="7" name="TextBox 6"/>
          <p:cNvSpPr txBox="1"/>
          <p:nvPr/>
        </p:nvSpPr>
        <p:spPr>
          <a:xfrm>
            <a:off x="6040582" y="2194560"/>
            <a:ext cx="5237017"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Or imagine paying for candy as a kid…</a:t>
            </a:r>
          </a:p>
          <a:p>
            <a:pPr marL="285750" indent="-285750">
              <a:buFont typeface="Arial" panose="020B0604020202020204" pitchFamily="34" charset="0"/>
              <a:buChar char="•"/>
            </a:pPr>
            <a:r>
              <a:rPr lang="en-US" sz="2400" dirty="0"/>
              <a:t>You can pay for you candy in coins from your piggy bank, but your money is quantized.</a:t>
            </a:r>
          </a:p>
          <a:p>
            <a:pPr marL="285750" indent="-285750">
              <a:buFont typeface="Arial" panose="020B0604020202020204" pitchFamily="34" charset="0"/>
              <a:buChar char="•"/>
            </a:pPr>
            <a:r>
              <a:rPr lang="en-US" sz="2400" dirty="0"/>
              <a:t>You simply can’t pay the clerk 1.27 cents, because the smallest quanta of coin is the penny (1 cent).</a:t>
            </a:r>
          </a:p>
          <a:p>
            <a:pPr marL="285750" indent="-285750">
              <a:buFont typeface="Arial" panose="020B0604020202020204" pitchFamily="34" charset="0"/>
              <a:buChar char="•"/>
            </a:pPr>
            <a:r>
              <a:rPr lang="en-US" sz="2400" dirty="0"/>
              <a:t>So either you pay 1 cent or 2 cents, but never 1.27 cents.</a:t>
            </a:r>
          </a:p>
        </p:txBody>
      </p:sp>
    </p:spTree>
    <p:extLst>
      <p:ext uri="{BB962C8B-B14F-4D97-AF65-F5344CB8AC3E}">
        <p14:creationId xmlns:p14="http://schemas.microsoft.com/office/powerpoint/2010/main" val="1068526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a:t>
            </a:r>
          </a:p>
        </p:txBody>
      </p:sp>
      <p:sp>
        <p:nvSpPr>
          <p:cNvPr id="5" name="Text Placeholder 4"/>
          <p:cNvSpPr>
            <a:spLocks noGrp="1"/>
          </p:cNvSpPr>
          <p:nvPr>
            <p:ph type="body" idx="1"/>
          </p:nvPr>
        </p:nvSpPr>
        <p:spPr/>
        <p:txBody>
          <a:bodyPr/>
          <a:lstStyle/>
          <a:p>
            <a:r>
              <a:rPr lang="en-US" dirty="0"/>
              <a:t>Wave evidence	</a:t>
            </a:r>
          </a:p>
        </p:txBody>
      </p:sp>
      <p:sp>
        <p:nvSpPr>
          <p:cNvPr id="6" name="Content Placeholder 5"/>
          <p:cNvSpPr>
            <a:spLocks noGrp="1"/>
          </p:cNvSpPr>
          <p:nvPr>
            <p:ph sz="half" idx="2"/>
          </p:nvPr>
        </p:nvSpPr>
        <p:spPr/>
        <p:txBody>
          <a:bodyPr/>
          <a:lstStyle/>
          <a:p>
            <a:r>
              <a:rPr lang="en-US" dirty="0"/>
              <a:t>Diffraction</a:t>
            </a:r>
          </a:p>
          <a:p>
            <a:r>
              <a:rPr lang="en-US" dirty="0"/>
              <a:t>Polarization</a:t>
            </a:r>
          </a:p>
          <a:p>
            <a:r>
              <a:rPr lang="en-US" dirty="0"/>
              <a:t>Refraction (and dispersion in a prism)</a:t>
            </a:r>
          </a:p>
          <a:p>
            <a:r>
              <a:rPr lang="en-US" dirty="0"/>
              <a:t>Interference</a:t>
            </a:r>
          </a:p>
        </p:txBody>
      </p:sp>
      <p:sp>
        <p:nvSpPr>
          <p:cNvPr id="7" name="Text Placeholder 6"/>
          <p:cNvSpPr>
            <a:spLocks noGrp="1"/>
          </p:cNvSpPr>
          <p:nvPr>
            <p:ph type="body" sz="quarter" idx="3"/>
          </p:nvPr>
        </p:nvSpPr>
        <p:spPr/>
        <p:txBody>
          <a:bodyPr/>
          <a:lstStyle/>
          <a:p>
            <a:r>
              <a:rPr lang="en-US" dirty="0"/>
              <a:t>Particle evidence</a:t>
            </a:r>
          </a:p>
        </p:txBody>
      </p:sp>
      <p:sp>
        <p:nvSpPr>
          <p:cNvPr id="8" name="Content Placeholder 7"/>
          <p:cNvSpPr>
            <a:spLocks noGrp="1"/>
          </p:cNvSpPr>
          <p:nvPr>
            <p:ph sz="quarter" idx="4"/>
          </p:nvPr>
        </p:nvSpPr>
        <p:spPr/>
        <p:txBody>
          <a:bodyPr/>
          <a:lstStyle/>
          <a:p>
            <a:r>
              <a:rPr lang="en-US" dirty="0"/>
              <a:t>Blackbody radiation (Planck)</a:t>
            </a:r>
          </a:p>
          <a:p>
            <a:r>
              <a:rPr lang="en-US" dirty="0"/>
              <a:t>Photoelectric Effect (Einstein)</a:t>
            </a:r>
          </a:p>
          <a:p>
            <a:r>
              <a:rPr lang="en-US" dirty="0"/>
              <a:t>Momentum &amp; Energy in scattering collisions (Compton)</a:t>
            </a:r>
          </a:p>
        </p:txBody>
      </p:sp>
    </p:spTree>
    <p:extLst>
      <p:ext uri="{BB962C8B-B14F-4D97-AF65-F5344CB8AC3E}">
        <p14:creationId xmlns:p14="http://schemas.microsoft.com/office/powerpoint/2010/main" val="3454014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So, wave or particle?</a:t>
            </a:r>
          </a:p>
        </p:txBody>
      </p:sp>
      <p:sp>
        <p:nvSpPr>
          <p:cNvPr id="8" name="Content Placeholder 7"/>
          <p:cNvSpPr>
            <a:spLocks noGrp="1"/>
          </p:cNvSpPr>
          <p:nvPr>
            <p:ph idx="1"/>
          </p:nvPr>
        </p:nvSpPr>
        <p:spPr>
          <a:xfrm>
            <a:off x="7505700" y="2194560"/>
            <a:ext cx="4000499" cy="4024125"/>
          </a:xfrm>
        </p:spPr>
        <p:txBody>
          <a:bodyPr/>
          <a:lstStyle/>
          <a:p>
            <a:r>
              <a:rPr lang="en-US" dirty="0"/>
              <a:t>Imagine you’ve never actually seen or held a US penny, but you’ve learned how to count money with a worksheet like the one on the left…</a:t>
            </a:r>
          </a:p>
          <a:p>
            <a:r>
              <a:rPr lang="en-US" dirty="0"/>
              <a:t>What might you conclude about the penny?</a:t>
            </a:r>
          </a:p>
          <a:p>
            <a:endParaRPr lang="en-US" dirty="0"/>
          </a:p>
        </p:txBody>
      </p:sp>
      <p:pic>
        <p:nvPicPr>
          <p:cNvPr id="2050" name="Picture 2" descr="US One Cent Obv.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57250" y="1410887"/>
            <a:ext cx="2514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S One Cent Rev.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7250" y="3925487"/>
            <a:ext cx="2609849" cy="260984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rot="16200000">
            <a:off x="-1276351" y="4903614"/>
            <a:ext cx="3048000" cy="215444"/>
          </a:xfrm>
          <a:prstGeom prst="rect">
            <a:avLst/>
          </a:prstGeom>
        </p:spPr>
        <p:txBody>
          <a:bodyPr wrap="square">
            <a:spAutoFit/>
          </a:bodyPr>
          <a:lstStyle/>
          <a:p>
            <a:r>
              <a:rPr lang="en-US" sz="800" dirty="0"/>
              <a:t>https://en.wikipedia.org/wiki/Penny_(United_States_coin)</a:t>
            </a:r>
          </a:p>
        </p:txBody>
      </p:sp>
      <p:pic>
        <p:nvPicPr>
          <p:cNvPr id="2054" name="Picture 6" descr="http://www.math-salamanders.com/image-files/free-money-worksheets-counting-quarters-dimes-nickels-and-pennies-1.gi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3888" r="13331" b="12500"/>
          <a:stretch/>
        </p:blipFill>
        <p:spPr bwMode="auto">
          <a:xfrm>
            <a:off x="3762829" y="1914822"/>
            <a:ext cx="3447141" cy="430386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762829" y="6318970"/>
            <a:ext cx="4161970" cy="215444"/>
          </a:xfrm>
          <a:prstGeom prst="rect">
            <a:avLst/>
          </a:prstGeom>
        </p:spPr>
        <p:txBody>
          <a:bodyPr wrap="square">
            <a:spAutoFit/>
          </a:bodyPr>
          <a:lstStyle/>
          <a:p>
            <a:r>
              <a:rPr lang="en-US" sz="800" dirty="0"/>
              <a:t>http://www.math-salamanders.com/money-worksheets-for-kids.html</a:t>
            </a:r>
          </a:p>
        </p:txBody>
      </p:sp>
    </p:spTree>
    <p:extLst>
      <p:ext uri="{BB962C8B-B14F-4D97-AF65-F5344CB8AC3E}">
        <p14:creationId xmlns:p14="http://schemas.microsoft.com/office/powerpoint/2010/main" val="3803554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So, wave or particle?</a:t>
            </a:r>
          </a:p>
        </p:txBody>
      </p:sp>
      <p:sp>
        <p:nvSpPr>
          <p:cNvPr id="8" name="Content Placeholder 7"/>
          <p:cNvSpPr>
            <a:spLocks noGrp="1"/>
          </p:cNvSpPr>
          <p:nvPr>
            <p:ph idx="1"/>
          </p:nvPr>
        </p:nvSpPr>
        <p:spPr>
          <a:xfrm>
            <a:off x="7505700" y="2194560"/>
            <a:ext cx="4000499" cy="4024125"/>
          </a:xfrm>
        </p:spPr>
        <p:txBody>
          <a:bodyPr/>
          <a:lstStyle/>
          <a:p>
            <a:r>
              <a:rPr lang="en-US" dirty="0"/>
              <a:t>What might you conclude about the penny?</a:t>
            </a:r>
          </a:p>
          <a:p>
            <a:r>
              <a:rPr lang="en-US" dirty="0"/>
              <a:t>You might conclude pennies come in two varieties…one with a portrait and one with a shield.</a:t>
            </a:r>
          </a:p>
          <a:p>
            <a:r>
              <a:rPr lang="en-US" dirty="0"/>
              <a:t>Imagine your surprise when you learned they were two sides of the same thing!</a:t>
            </a:r>
          </a:p>
        </p:txBody>
      </p:sp>
      <p:pic>
        <p:nvPicPr>
          <p:cNvPr id="2050" name="Picture 2" descr="US One Cent Obv.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57250" y="1410887"/>
            <a:ext cx="2514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S One Cent Rev.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7250" y="3925487"/>
            <a:ext cx="2609849" cy="260984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rot="16200000">
            <a:off x="-1276351" y="4903614"/>
            <a:ext cx="3048000" cy="215444"/>
          </a:xfrm>
          <a:prstGeom prst="rect">
            <a:avLst/>
          </a:prstGeom>
        </p:spPr>
        <p:txBody>
          <a:bodyPr wrap="square">
            <a:spAutoFit/>
          </a:bodyPr>
          <a:lstStyle/>
          <a:p>
            <a:r>
              <a:rPr lang="en-US" sz="800" dirty="0"/>
              <a:t>https://en.wikipedia.org/wiki/Penny_(United_States_coin)</a:t>
            </a:r>
          </a:p>
        </p:txBody>
      </p:sp>
      <p:pic>
        <p:nvPicPr>
          <p:cNvPr id="2054" name="Picture 6" descr="http://www.math-salamanders.com/image-files/free-money-worksheets-counting-quarters-dimes-nickels-and-pennies-1.gi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3888" r="13331" b="12500"/>
          <a:stretch/>
        </p:blipFill>
        <p:spPr bwMode="auto">
          <a:xfrm>
            <a:off x="3762829" y="1914822"/>
            <a:ext cx="3447141" cy="4303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517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So, wave or particle?</a:t>
            </a:r>
          </a:p>
        </p:txBody>
      </p:sp>
      <p:sp>
        <p:nvSpPr>
          <p:cNvPr id="8" name="Content Placeholder 7"/>
          <p:cNvSpPr>
            <a:spLocks noGrp="1"/>
          </p:cNvSpPr>
          <p:nvPr>
            <p:ph idx="1"/>
          </p:nvPr>
        </p:nvSpPr>
        <p:spPr>
          <a:xfrm>
            <a:off x="7505700" y="2194560"/>
            <a:ext cx="4000499" cy="4024125"/>
          </a:xfrm>
        </p:spPr>
        <p:txBody>
          <a:bodyPr>
            <a:normAutofit/>
          </a:bodyPr>
          <a:lstStyle/>
          <a:p>
            <a:r>
              <a:rPr lang="en-US" sz="3600" dirty="0"/>
              <a:t>So is light a wave or a particle?</a:t>
            </a:r>
          </a:p>
          <a:p>
            <a:r>
              <a:rPr lang="en-US" sz="3600" dirty="0"/>
              <a:t>Yes!</a:t>
            </a:r>
          </a:p>
          <a:p>
            <a:r>
              <a:rPr lang="en-US" sz="3600" dirty="0"/>
              <a:t>It’s both!</a:t>
            </a:r>
          </a:p>
        </p:txBody>
      </p:sp>
      <p:pic>
        <p:nvPicPr>
          <p:cNvPr id="2050" name="Picture 2" descr="US One Cent Obv.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57250" y="1410887"/>
            <a:ext cx="2514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S One Cent Rev.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7250" y="3925487"/>
            <a:ext cx="2609849" cy="260984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rot="16200000">
            <a:off x="-1276351" y="4903614"/>
            <a:ext cx="3048000" cy="215444"/>
          </a:xfrm>
          <a:prstGeom prst="rect">
            <a:avLst/>
          </a:prstGeom>
        </p:spPr>
        <p:txBody>
          <a:bodyPr wrap="square">
            <a:spAutoFit/>
          </a:bodyPr>
          <a:lstStyle/>
          <a:p>
            <a:r>
              <a:rPr lang="en-US" sz="800" dirty="0"/>
              <a:t>https://en.wikipedia.org/wiki/Penny_(United_States_coin)</a:t>
            </a:r>
          </a:p>
        </p:txBody>
      </p:sp>
      <p:pic>
        <p:nvPicPr>
          <p:cNvPr id="2054" name="Picture 6" descr="http://www.math-salamanders.com/image-files/free-money-worksheets-counting-quarters-dimes-nickels-and-pennies-1.gi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3888" r="13331" b="12500"/>
          <a:stretch/>
        </p:blipFill>
        <p:spPr bwMode="auto">
          <a:xfrm>
            <a:off x="3762829" y="1914822"/>
            <a:ext cx="3447141" cy="4303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319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End of Day 1</a:t>
            </a:r>
          </a:p>
        </p:txBody>
      </p:sp>
    </p:spTree>
    <p:extLst>
      <p:ext uri="{BB962C8B-B14F-4D97-AF65-F5344CB8AC3E}">
        <p14:creationId xmlns:p14="http://schemas.microsoft.com/office/powerpoint/2010/main" val="1218571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Meanwhile, others were puzzled by Spectra</a:t>
            </a:r>
          </a:p>
        </p:txBody>
      </p:sp>
      <p:sp>
        <p:nvSpPr>
          <p:cNvPr id="3" name="Content Placeholder 2"/>
          <p:cNvSpPr>
            <a:spLocks noGrp="1"/>
          </p:cNvSpPr>
          <p:nvPr>
            <p:ph idx="1"/>
          </p:nvPr>
        </p:nvSpPr>
        <p:spPr>
          <a:xfrm>
            <a:off x="685800" y="2194560"/>
            <a:ext cx="5230258" cy="4261658"/>
          </a:xfrm>
        </p:spPr>
        <p:txBody>
          <a:bodyPr>
            <a:normAutofit/>
          </a:bodyPr>
          <a:lstStyle/>
          <a:p>
            <a:r>
              <a:rPr lang="en-US" sz="2400" dirty="0"/>
              <a:t>When scientists excited different gases, they noticed that they didn’t get a continuous spectrum like that from an incandescent lightbulb, they instead got groups of distinct colors.</a:t>
            </a:r>
          </a:p>
          <a:p>
            <a:r>
              <a:rPr lang="en-US" sz="2400" i="1" dirty="0"/>
              <a:t>Why</a:t>
            </a:r>
            <a:r>
              <a:rPr lang="en-US" sz="2400" dirty="0"/>
              <a:t> only certain colors?</a:t>
            </a:r>
          </a:p>
          <a:p>
            <a:r>
              <a:rPr lang="en-US" sz="2400" dirty="0"/>
              <a:t>Why were they different for different elements?</a:t>
            </a:r>
          </a:p>
        </p:txBody>
      </p:sp>
      <p:pic>
        <p:nvPicPr>
          <p:cNvPr id="4098" name="Picture 2" descr="http://nothingnerdy.wikispaces.com/file/view/emission_spectrum_apparatus.gif/107732037/emission_spectrum_apparatus.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0" y="3429000"/>
            <a:ext cx="0" cy="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chem.libretexts.org/@api/deki/files/50616/1.jpg?revision=1&amp;size=bestfit&amp;width=583&amp;height=31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5999" y="2668124"/>
            <a:ext cx="5553075" cy="30289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824537" y="5834233"/>
            <a:ext cx="6096000" cy="338554"/>
          </a:xfrm>
          <a:prstGeom prst="rect">
            <a:avLst/>
          </a:prstGeom>
        </p:spPr>
        <p:txBody>
          <a:bodyPr>
            <a:spAutoFit/>
          </a:bodyPr>
          <a:lstStyle/>
          <a:p>
            <a:r>
              <a:rPr lang="en-US" sz="800" dirty="0"/>
              <a:t>https://chem.libretexts.org/Core/Physical_and_Theoretical_Chemistry/Quantum_Mechanics/09._The_Hydrogen_Atom/Atomic_Theory/Electrons_in_Atoms/Atomic_Spectra</a:t>
            </a:r>
          </a:p>
        </p:txBody>
      </p:sp>
    </p:spTree>
    <p:extLst>
      <p:ext uri="{BB962C8B-B14F-4D97-AF65-F5344CB8AC3E}">
        <p14:creationId xmlns:p14="http://schemas.microsoft.com/office/powerpoint/2010/main" val="872254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Meanwhile, others were puzzled by Spectra</a:t>
            </a:r>
          </a:p>
        </p:txBody>
      </p:sp>
      <p:sp>
        <p:nvSpPr>
          <p:cNvPr id="3" name="Content Placeholder 2"/>
          <p:cNvSpPr>
            <a:spLocks noGrp="1"/>
          </p:cNvSpPr>
          <p:nvPr>
            <p:ph idx="1"/>
          </p:nvPr>
        </p:nvSpPr>
        <p:spPr>
          <a:xfrm>
            <a:off x="685800" y="2194560"/>
            <a:ext cx="5230258" cy="4261658"/>
          </a:xfrm>
        </p:spPr>
        <p:txBody>
          <a:bodyPr>
            <a:normAutofit/>
          </a:bodyPr>
          <a:lstStyle/>
          <a:p>
            <a:endParaRPr lang="en-US" sz="2400" dirty="0"/>
          </a:p>
          <a:p>
            <a:r>
              <a:rPr lang="en-US" sz="2400" i="1" dirty="0"/>
              <a:t>Why</a:t>
            </a:r>
            <a:r>
              <a:rPr lang="en-US" sz="2400" dirty="0"/>
              <a:t> only certain colors?</a:t>
            </a:r>
          </a:p>
          <a:p>
            <a:r>
              <a:rPr lang="en-US" sz="2400" dirty="0"/>
              <a:t>Why were they different for different elements?</a:t>
            </a:r>
          </a:p>
          <a:p>
            <a:r>
              <a:rPr lang="en-US" sz="2400" dirty="0"/>
              <a:t>Demonstration</a:t>
            </a:r>
            <a:r>
              <a:rPr lang="mr-IN" sz="2400" dirty="0"/>
              <a:t>…</a:t>
            </a:r>
            <a:r>
              <a:rPr lang="en-US" sz="2400" dirty="0"/>
              <a:t>with spectrum tubes</a:t>
            </a:r>
            <a:r>
              <a:rPr lang="mr-IN" sz="2400" dirty="0"/>
              <a:t>…</a:t>
            </a:r>
            <a:endParaRPr lang="en-US" sz="2400" dirty="0"/>
          </a:p>
        </p:txBody>
      </p:sp>
      <p:pic>
        <p:nvPicPr>
          <p:cNvPr id="4098" name="Picture 2" descr="http://nothingnerdy.wikispaces.com/file/view/emission_spectrum_apparatus.gif/107732037/emission_spectrum_apparatus.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0" y="3429000"/>
            <a:ext cx="0" cy="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chem.libretexts.org/@api/deki/files/50616/1.jpg?revision=1&amp;size=bestfit&amp;width=583&amp;height=31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5999" y="2668124"/>
            <a:ext cx="5553075" cy="30289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824537" y="5834233"/>
            <a:ext cx="6096000" cy="338554"/>
          </a:xfrm>
          <a:prstGeom prst="rect">
            <a:avLst/>
          </a:prstGeom>
        </p:spPr>
        <p:txBody>
          <a:bodyPr>
            <a:spAutoFit/>
          </a:bodyPr>
          <a:lstStyle/>
          <a:p>
            <a:r>
              <a:rPr lang="en-US" sz="800" dirty="0"/>
              <a:t>https://chem.libretexts.org/Core/Physical_and_Theoretical_Chemistry/Quantum_Mechanics/09._The_Hydrogen_Atom/Atomic_Theory/Electrons_in_Atoms/Atomic_Spectra</a:t>
            </a:r>
          </a:p>
        </p:txBody>
      </p:sp>
    </p:spTree>
    <p:extLst>
      <p:ext uri="{BB962C8B-B14F-4D97-AF65-F5344CB8AC3E}">
        <p14:creationId xmlns:p14="http://schemas.microsoft.com/office/powerpoint/2010/main" val="1088018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Amazing story of light</a:t>
            </a:r>
          </a:p>
        </p:txBody>
      </p:sp>
      <p:sp>
        <p:nvSpPr>
          <p:cNvPr id="3" name="Content Placeholder 2"/>
          <p:cNvSpPr>
            <a:spLocks noGrp="1"/>
          </p:cNvSpPr>
          <p:nvPr>
            <p:ph idx="1"/>
          </p:nvPr>
        </p:nvSpPr>
        <p:spPr/>
        <p:txBody>
          <a:bodyPr/>
          <a:lstStyle/>
          <a:p>
            <a:r>
              <a:rPr lang="en-US" dirty="0"/>
              <a:t>See handout</a:t>
            </a:r>
            <a:r>
              <a:rPr lang="mr-IN" dirty="0"/>
              <a:t>…</a:t>
            </a:r>
            <a:endParaRPr lang="en-US" dirty="0"/>
          </a:p>
          <a:p>
            <a:endParaRPr lang="en-US" dirty="0"/>
          </a:p>
          <a:p>
            <a:endParaRPr lang="en-US" dirty="0"/>
          </a:p>
          <a:p>
            <a:endParaRPr lang="en-US" dirty="0"/>
          </a:p>
          <a:p>
            <a:endParaRPr lang="en-US" dirty="0"/>
          </a:p>
          <a:p>
            <a:endParaRPr lang="en-US" dirty="0"/>
          </a:p>
          <a:p>
            <a:r>
              <a:rPr lang="en-US" dirty="0"/>
              <a:t>But why only those specific colors (or frequencies or wavelengths)?</a:t>
            </a:r>
          </a:p>
        </p:txBody>
      </p:sp>
    </p:spTree>
    <p:extLst>
      <p:ext uri="{BB962C8B-B14F-4D97-AF65-F5344CB8AC3E}">
        <p14:creationId xmlns:p14="http://schemas.microsoft.com/office/powerpoint/2010/main" val="1548429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(Somebody ask me)</a:t>
            </a:r>
            <a:br>
              <a:rPr lang="en-US" dirty="0"/>
            </a:br>
            <a:r>
              <a:rPr lang="en-US" dirty="0"/>
              <a:t>What is Light?</a:t>
            </a:r>
          </a:p>
        </p:txBody>
      </p:sp>
      <p:sp>
        <p:nvSpPr>
          <p:cNvPr id="3" name="Content Placeholder 2"/>
          <p:cNvSpPr>
            <a:spLocks noGrp="1"/>
          </p:cNvSpPr>
          <p:nvPr>
            <p:ph idx="1"/>
          </p:nvPr>
        </p:nvSpPr>
        <p:spPr/>
        <p:txBody>
          <a:bodyPr/>
          <a:lstStyle/>
          <a:p>
            <a:endParaRPr lang="en-US" dirty="0"/>
          </a:p>
          <a:p>
            <a:endParaRPr lang="en-US" dirty="0"/>
          </a:p>
        </p:txBody>
      </p:sp>
    </p:spTree>
    <p:extLst>
      <p:ext uri="{BB962C8B-B14F-4D97-AF65-F5344CB8AC3E}">
        <p14:creationId xmlns:p14="http://schemas.microsoft.com/office/powerpoint/2010/main" val="1772669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127594"/>
          </a:xfrm>
        </p:spPr>
        <p:txBody>
          <a:bodyPr>
            <a:normAutofit fontScale="90000"/>
          </a:bodyPr>
          <a:lstStyle/>
          <a:p>
            <a:r>
              <a:rPr lang="en-US" dirty="0"/>
              <a:t>Hydrogen Spectra </a:t>
            </a:r>
            <a:br>
              <a:rPr lang="en-US" dirty="0"/>
            </a:br>
            <a:r>
              <a:rPr lang="en-US" dirty="0"/>
              <a:t>&amp; Niels Bohr</a:t>
            </a:r>
          </a:p>
        </p:txBody>
      </p:sp>
      <p:sp>
        <p:nvSpPr>
          <p:cNvPr id="3" name="Content Placeholder 2"/>
          <p:cNvSpPr>
            <a:spLocks noGrp="1"/>
          </p:cNvSpPr>
          <p:nvPr>
            <p:ph idx="1"/>
          </p:nvPr>
        </p:nvSpPr>
        <p:spPr>
          <a:xfrm>
            <a:off x="525161" y="1891967"/>
            <a:ext cx="4504039" cy="3186660"/>
          </a:xfrm>
        </p:spPr>
        <p:txBody>
          <a:bodyPr>
            <a:normAutofit/>
          </a:bodyPr>
          <a:lstStyle/>
          <a:p>
            <a:r>
              <a:rPr lang="en-US" dirty="0"/>
              <a:t>In 1913, Bohr proposed a quantized shell model of the atom.  Electrons “inhabited” certain energy shells according to their energy. </a:t>
            </a:r>
          </a:p>
          <a:p>
            <a:r>
              <a:rPr lang="en-US" dirty="0"/>
              <a:t>The kicker was, that only certain energies were “allowed.”</a:t>
            </a:r>
          </a:p>
          <a:p>
            <a:r>
              <a:rPr lang="en-US" dirty="0"/>
              <a:t>Demo with Slinky</a:t>
            </a:r>
            <a:r>
              <a:rPr lang="mr-IN" dirty="0"/>
              <a:t>…</a:t>
            </a:r>
            <a:endParaRPr lang="en-US" dirty="0"/>
          </a:p>
        </p:txBody>
      </p:sp>
    </p:spTree>
    <p:extLst>
      <p:ext uri="{BB962C8B-B14F-4D97-AF65-F5344CB8AC3E}">
        <p14:creationId xmlns:p14="http://schemas.microsoft.com/office/powerpoint/2010/main" val="1912385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127594"/>
          </a:xfrm>
        </p:spPr>
        <p:txBody>
          <a:bodyPr>
            <a:normAutofit fontScale="90000"/>
          </a:bodyPr>
          <a:lstStyle/>
          <a:p>
            <a:r>
              <a:rPr lang="en-US" dirty="0"/>
              <a:t>Hydrogen Spectra </a:t>
            </a:r>
            <a:br>
              <a:rPr lang="en-US" dirty="0"/>
            </a:br>
            <a:r>
              <a:rPr lang="en-US" dirty="0"/>
              <a:t>&amp; Niels Bohr</a:t>
            </a:r>
          </a:p>
        </p:txBody>
      </p:sp>
      <p:sp>
        <p:nvSpPr>
          <p:cNvPr id="3" name="Content Placeholder 2"/>
          <p:cNvSpPr>
            <a:spLocks noGrp="1"/>
          </p:cNvSpPr>
          <p:nvPr>
            <p:ph idx="1"/>
          </p:nvPr>
        </p:nvSpPr>
        <p:spPr>
          <a:xfrm>
            <a:off x="525161" y="1891967"/>
            <a:ext cx="4504039" cy="2805624"/>
          </a:xfrm>
        </p:spPr>
        <p:txBody>
          <a:bodyPr>
            <a:normAutofit/>
          </a:bodyPr>
          <a:lstStyle/>
          <a:p>
            <a:r>
              <a:rPr lang="en-US" dirty="0"/>
              <a:t>In 1913, Bohr proposed a quantized shell model of the atom.  Electrons “inhabited” certain energy shells according to their energy. </a:t>
            </a:r>
          </a:p>
          <a:p>
            <a:r>
              <a:rPr lang="en-US" dirty="0"/>
              <a:t>The kicker was, that only certain energies were “allowed.”</a:t>
            </a:r>
          </a:p>
        </p:txBody>
      </p:sp>
      <p:pic>
        <p:nvPicPr>
          <p:cNvPr id="4" name="Picture 3"/>
          <p:cNvPicPr>
            <a:picLocks noChangeAspect="1"/>
          </p:cNvPicPr>
          <p:nvPr/>
        </p:nvPicPr>
        <p:blipFill>
          <a:blip r:embed="rId2"/>
          <a:stretch>
            <a:fillRect/>
          </a:stretch>
        </p:blipFill>
        <p:spPr>
          <a:xfrm>
            <a:off x="5115698" y="1891967"/>
            <a:ext cx="6685005" cy="2805624"/>
          </a:xfrm>
          <a:prstGeom prst="rect">
            <a:avLst/>
          </a:prstGeom>
        </p:spPr>
      </p:pic>
      <p:sp>
        <p:nvSpPr>
          <p:cNvPr id="5" name="TextBox 4"/>
          <p:cNvSpPr txBox="1"/>
          <p:nvPr/>
        </p:nvSpPr>
        <p:spPr>
          <a:xfrm>
            <a:off x="889686" y="4901855"/>
            <a:ext cx="10911017" cy="1846659"/>
          </a:xfrm>
          <a:prstGeom prst="rect">
            <a:avLst/>
          </a:prstGeom>
          <a:noFill/>
        </p:spPr>
        <p:txBody>
          <a:bodyPr wrap="square" rtlCol="0">
            <a:spAutoFit/>
          </a:bodyPr>
          <a:lstStyle/>
          <a:p>
            <a:r>
              <a:rPr lang="en-US" sz="2400" dirty="0"/>
              <a:t>Furthermore, Bohr, working with the simplest element hydrogen, could calculate the specific wavelengths of light that the hydrogen atom emitted by assuming the allowed energies corresponded to the electron behaving as a wave and interfering with itself to form a standing wave!</a:t>
            </a:r>
          </a:p>
          <a:p>
            <a:endParaRPr lang="en-US" dirty="0"/>
          </a:p>
        </p:txBody>
      </p:sp>
      <p:sp>
        <p:nvSpPr>
          <p:cNvPr id="6" name="Rectangle 5"/>
          <p:cNvSpPr/>
          <p:nvPr/>
        </p:nvSpPr>
        <p:spPr>
          <a:xfrm rot="16200000">
            <a:off x="8899954" y="3187057"/>
            <a:ext cx="6096000" cy="215444"/>
          </a:xfrm>
          <a:prstGeom prst="rect">
            <a:avLst/>
          </a:prstGeom>
        </p:spPr>
        <p:txBody>
          <a:bodyPr>
            <a:spAutoFit/>
          </a:bodyPr>
          <a:lstStyle/>
          <a:p>
            <a:r>
              <a:rPr lang="en-US" sz="800" dirty="0"/>
              <a:t>http://</a:t>
            </a:r>
            <a:r>
              <a:rPr lang="en-US" sz="800" dirty="0" err="1"/>
              <a:t>physics.gmu.edu</a:t>
            </a:r>
            <a:r>
              <a:rPr lang="en-US" sz="800" dirty="0"/>
              <a:t>/~</a:t>
            </a:r>
            <a:r>
              <a:rPr lang="en-US" sz="800" dirty="0" err="1"/>
              <a:t>dmaria</a:t>
            </a:r>
            <a:r>
              <a:rPr lang="en-US" sz="800" dirty="0"/>
              <a:t>/590%20Web%20Page/</a:t>
            </a:r>
            <a:r>
              <a:rPr lang="en-US" sz="800" dirty="0" err="1"/>
              <a:t>public_html</a:t>
            </a:r>
            <a:r>
              <a:rPr lang="en-US" sz="800" dirty="0"/>
              <a:t>/</a:t>
            </a:r>
            <a:r>
              <a:rPr lang="en-US" sz="800" dirty="0" err="1"/>
              <a:t>qm_topics</a:t>
            </a:r>
            <a:r>
              <a:rPr lang="en-US" sz="800" dirty="0"/>
              <a:t>/potential/well/</a:t>
            </a:r>
            <a:r>
              <a:rPr lang="en-US" sz="800" dirty="0" err="1"/>
              <a:t>ParticleInABox.htm</a:t>
            </a:r>
            <a:endParaRPr lang="en-US" sz="800" dirty="0"/>
          </a:p>
        </p:txBody>
      </p:sp>
    </p:spTree>
    <p:extLst>
      <p:ext uri="{BB962C8B-B14F-4D97-AF65-F5344CB8AC3E}">
        <p14:creationId xmlns:p14="http://schemas.microsoft.com/office/powerpoint/2010/main" val="675950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Energy of Photons </a:t>
            </a:r>
            <a:r>
              <a:rPr lang="en-US" i="1" dirty="0"/>
              <a:t>and </a:t>
            </a:r>
            <a:r>
              <a:rPr lang="en-US" dirty="0"/>
              <a:t>Electrons is Quantized!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a:t>The energy content of one quantum of energy is given by </a:t>
                </a:r>
                <a14:m>
                  <m:oMath xmlns:m="http://schemas.openxmlformats.org/officeDocument/2006/math">
                    <m:r>
                      <a:rPr lang="en-US" sz="2400" b="0" i="1" smtClean="0">
                        <a:latin typeface="Cambria Math" charset="0"/>
                      </a:rPr>
                      <m:t>𝐸</m:t>
                    </m:r>
                    <m:r>
                      <a:rPr lang="en-US" sz="2400" b="0" i="1" smtClean="0">
                        <a:latin typeface="Cambria Math" charset="0"/>
                      </a:rPr>
                      <m:t>=</m:t>
                    </m:r>
                    <m:r>
                      <a:rPr lang="en-US" sz="2400" b="0" i="1" smtClean="0">
                        <a:latin typeface="Cambria Math" charset="0"/>
                      </a:rPr>
                      <m:t>h𝑓</m:t>
                    </m:r>
                  </m:oMath>
                </a14:m>
                <a:r>
                  <a:rPr lang="en-US" sz="2400" dirty="0"/>
                  <a:t>, where </a:t>
                </a:r>
                <a14:m>
                  <m:oMath xmlns:m="http://schemas.openxmlformats.org/officeDocument/2006/math">
                    <m:r>
                      <a:rPr lang="en-US" sz="2400" b="0" i="1" smtClean="0">
                        <a:latin typeface="Cambria Math" charset="0"/>
                      </a:rPr>
                      <m:t>𝑓</m:t>
                    </m:r>
                  </m:oMath>
                </a14:m>
                <a:r>
                  <a:rPr lang="en-US" sz="2400" dirty="0"/>
                  <a:t> is the frequency of the light (its color) and </a:t>
                </a:r>
                <a14:m>
                  <m:oMath xmlns:m="http://schemas.openxmlformats.org/officeDocument/2006/math">
                    <m:r>
                      <a:rPr lang="en-US" sz="2400" b="0" i="1" smtClean="0">
                        <a:latin typeface="Cambria Math" charset="0"/>
                      </a:rPr>
                      <m:t>h</m:t>
                    </m:r>
                    <m:r>
                      <a:rPr lang="en-US" sz="2400" b="0" i="1" smtClean="0">
                        <a:latin typeface="Cambria Math" charset="0"/>
                      </a:rPr>
                      <m:t> </m:t>
                    </m:r>
                  </m:oMath>
                </a14:m>
                <a:r>
                  <a:rPr lang="en-US" sz="2400" dirty="0"/>
                  <a:t>is the constant that relates the two variables.</a:t>
                </a:r>
              </a:p>
              <a:p>
                <a:r>
                  <a:rPr lang="en-US" sz="2400" dirty="0"/>
                  <a:t>Violet light is of a higher frequency, so it’s of a higher energy and is more vio</a:t>
                </a:r>
                <a:r>
                  <a:rPr lang="en-US" sz="2400" i="1" dirty="0"/>
                  <a:t>lent</a:t>
                </a:r>
                <a:r>
                  <a:rPr lang="en-US" sz="2400" dirty="0"/>
                  <a:t>!</a:t>
                </a:r>
              </a:p>
              <a:p>
                <a:r>
                  <a:rPr lang="en-US" sz="2400" dirty="0"/>
                  <a:t>That photon energy is the same energy difference between allowed electron shells in an atom.</a:t>
                </a:r>
              </a:p>
              <a:p>
                <a:r>
                  <a:rPr lang="en-US" sz="2400" dirty="0">
                    <a:hlinkClick r:id="rId2"/>
                  </a:rPr>
                  <a:t>https://phet.colorado.edu/en/simulation/legacy/discharge-lamps</a:t>
                </a:r>
                <a:endParaRPr lang="en-US" sz="2400" dirty="0"/>
              </a:p>
              <a:p>
                <a:endParaRPr lang="en-US" sz="2400" dirty="0"/>
              </a:p>
              <a:p>
                <a:endParaRPr lang="en-US" sz="2400" dirty="0"/>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789" t="-4242"/>
                </a:stretch>
              </a:blipFill>
            </p:spPr>
            <p:txBody>
              <a:bodyPr/>
              <a:lstStyle/>
              <a:p>
                <a:r>
                  <a:rPr lang="en-US">
                    <a:noFill/>
                  </a:rPr>
                  <a:t> </a:t>
                </a:r>
              </a:p>
            </p:txBody>
          </p:sp>
        </mc:Fallback>
      </mc:AlternateContent>
    </p:spTree>
    <p:extLst>
      <p:ext uri="{BB962C8B-B14F-4D97-AF65-F5344CB8AC3E}">
        <p14:creationId xmlns:p14="http://schemas.microsoft.com/office/powerpoint/2010/main" val="1682505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a:t>
            </a:r>
            <a:r>
              <a:rPr lang="mr-IN" dirty="0"/>
              <a:t>…</a:t>
            </a:r>
            <a:endParaRPr lang="en-US" dirty="0"/>
          </a:p>
        </p:txBody>
      </p:sp>
      <p:sp>
        <p:nvSpPr>
          <p:cNvPr id="3" name="Content Placeholder 2"/>
          <p:cNvSpPr>
            <a:spLocks noGrp="1"/>
          </p:cNvSpPr>
          <p:nvPr>
            <p:ph idx="1"/>
          </p:nvPr>
        </p:nvSpPr>
        <p:spPr/>
        <p:txBody>
          <a:bodyPr/>
          <a:lstStyle/>
          <a:p>
            <a:r>
              <a:rPr lang="en-US" sz="2400" dirty="0"/>
              <a:t>Electrons are big waves that circle the nucleus</a:t>
            </a:r>
            <a:r>
              <a:rPr lang="mr-IN" sz="2400" dirty="0"/>
              <a:t>…</a:t>
            </a:r>
            <a:endParaRPr lang="en-US" sz="2400" dirty="0"/>
          </a:p>
          <a:p>
            <a:endParaRPr lang="en-US" sz="2400" dirty="0"/>
          </a:p>
          <a:p>
            <a:r>
              <a:rPr lang="en-US" sz="2400" dirty="0"/>
              <a:t>Electrons must circle the nucleus a whole number of times so that electrons will form standing waves of whole number wavelengths around—but never a fractional number of wavelengths.</a:t>
            </a:r>
          </a:p>
          <a:p>
            <a:endParaRPr lang="en-US" sz="2400" dirty="0"/>
          </a:p>
          <a:p>
            <a:r>
              <a:rPr lang="en-US" sz="2400" dirty="0"/>
              <a:t>All light in the universe comes from “falling” electrons!</a:t>
            </a:r>
          </a:p>
          <a:p>
            <a:endParaRPr lang="en-US" dirty="0"/>
          </a:p>
          <a:p>
            <a:pPr lvl="1"/>
            <a:r>
              <a:rPr lang="en-US" dirty="0"/>
              <a:t>Well, at least visible light</a:t>
            </a:r>
            <a:r>
              <a:rPr lang="mr-IN" dirty="0"/>
              <a:t>…</a:t>
            </a:r>
            <a:r>
              <a:rPr lang="en-US" dirty="0"/>
              <a:t>.</a:t>
            </a:r>
          </a:p>
        </p:txBody>
      </p:sp>
    </p:spTree>
    <p:extLst>
      <p:ext uri="{BB962C8B-B14F-4D97-AF65-F5344CB8AC3E}">
        <p14:creationId xmlns:p14="http://schemas.microsoft.com/office/powerpoint/2010/main" val="1829711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the electron is </a:t>
            </a:r>
            <a:br>
              <a:rPr lang="en-US" dirty="0"/>
            </a:br>
            <a:r>
              <a:rPr lang="en-US" dirty="0"/>
              <a:t>behaving as a wave?!</a:t>
            </a:r>
          </a:p>
        </p:txBody>
      </p:sp>
      <p:sp>
        <p:nvSpPr>
          <p:cNvPr id="3" name="Content Placeholder 2"/>
          <p:cNvSpPr>
            <a:spLocks noGrp="1"/>
          </p:cNvSpPr>
          <p:nvPr>
            <p:ph idx="1"/>
          </p:nvPr>
        </p:nvSpPr>
        <p:spPr/>
        <p:txBody>
          <a:bodyPr>
            <a:normAutofit/>
          </a:bodyPr>
          <a:lstStyle/>
          <a:p>
            <a:r>
              <a:rPr lang="en-US" sz="2400" dirty="0"/>
              <a:t>Well, some thought Bohr’s work was simply a mathematical trick that happened to work, but that electrons, which were certainly particles, were not really behaving as waves</a:t>
            </a:r>
            <a:r>
              <a:rPr lang="mr-IN" sz="2400" dirty="0"/>
              <a:t>…</a:t>
            </a:r>
            <a:endParaRPr lang="en-US" sz="2400" dirty="0"/>
          </a:p>
          <a:p>
            <a:r>
              <a:rPr lang="en-US" sz="2400" dirty="0"/>
              <a:t>Then we have another hypothesis by Louis </a:t>
            </a:r>
            <a:r>
              <a:rPr lang="en-US" sz="2400" dirty="0" err="1"/>
              <a:t>DeBroglie</a:t>
            </a:r>
            <a:r>
              <a:rPr lang="en-US" sz="2400" dirty="0"/>
              <a:t> (1924) and electron experiments by Davisson and </a:t>
            </a:r>
            <a:r>
              <a:rPr lang="en-US" sz="2400" dirty="0" err="1"/>
              <a:t>Germer</a:t>
            </a:r>
            <a:r>
              <a:rPr lang="en-US" sz="2400" dirty="0"/>
              <a:t> (1927-Bell Labs).</a:t>
            </a:r>
          </a:p>
          <a:p>
            <a:r>
              <a:rPr lang="en-US" sz="2400" dirty="0"/>
              <a:t>For a summary and a bit of history, try this BBC documentary on “Uncertain Principles:”</a:t>
            </a:r>
          </a:p>
          <a:p>
            <a:r>
              <a:rPr lang="en-US" sz="2400" dirty="0">
                <a:hlinkClick r:id="rId2"/>
              </a:rPr>
              <a:t>https://youtu.be/KUyT-G8P4dA</a:t>
            </a:r>
            <a:endParaRPr lang="en-US" sz="2400" dirty="0"/>
          </a:p>
          <a:p>
            <a:r>
              <a:rPr lang="en-US" sz="2400" dirty="0"/>
              <a:t>https://</a:t>
            </a:r>
            <a:r>
              <a:rPr lang="en-US" sz="2400" dirty="0" err="1"/>
              <a:t>youtu.be</a:t>
            </a:r>
            <a:r>
              <a:rPr lang="en-US" sz="2400" dirty="0"/>
              <a:t>/iu6kqO4L0KQ</a:t>
            </a:r>
          </a:p>
          <a:p>
            <a:r>
              <a:rPr lang="en-US" sz="2400" dirty="0"/>
              <a:t>Stop at 26:45</a:t>
            </a:r>
          </a:p>
          <a:p>
            <a:endParaRPr lang="en-US" sz="2400" dirty="0"/>
          </a:p>
        </p:txBody>
      </p:sp>
    </p:spTree>
    <p:extLst>
      <p:ext uri="{BB962C8B-B14F-4D97-AF65-F5344CB8AC3E}">
        <p14:creationId xmlns:p14="http://schemas.microsoft.com/office/powerpoint/2010/main" val="881507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 Broglie Wavelengths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2194560"/>
                <a:ext cx="10820400" cy="4265875"/>
              </a:xfrm>
            </p:spPr>
            <p:txBody>
              <a:bodyPr>
                <a:normAutofit/>
              </a:bodyPr>
              <a:lstStyle/>
              <a:p>
                <a:r>
                  <a:rPr lang="en-US" sz="2600" dirty="0"/>
                  <a:t>Louis De Broglie proposed that all matter particles behave as waves as well.</a:t>
                </a:r>
              </a:p>
              <a:p>
                <a:r>
                  <a:rPr lang="en-US" sz="2600" dirty="0"/>
                  <a:t>The wavelength of the particles (</a:t>
                </a:r>
                <a:r>
                  <a:rPr lang="en-US" sz="2600" dirty="0" err="1"/>
                  <a:t>uhm</a:t>
                </a:r>
                <a:r>
                  <a:rPr lang="en-US" sz="2600" dirty="0"/>
                  <a:t>…</a:t>
                </a:r>
                <a:r>
                  <a:rPr lang="en-US" sz="2600" dirty="0" err="1"/>
                  <a:t>er</a:t>
                </a:r>
                <a:r>
                  <a:rPr lang="en-US" sz="2600" dirty="0"/>
                  <a:t> waves) is</a:t>
                </a:r>
              </a:p>
              <a:p>
                <a:pPr marL="457200" lvl="1" indent="0">
                  <a:buNone/>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𝜆</m:t>
                      </m:r>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h</m:t>
                          </m:r>
                        </m:num>
                        <m:den>
                          <m:r>
                            <a:rPr lang="en-US" sz="2800" b="0" i="1" smtClean="0">
                              <a:latin typeface="Cambria Math" panose="02040503050406030204" pitchFamily="18" charset="0"/>
                              <a:ea typeface="Cambria Math" panose="02040503050406030204" pitchFamily="18" charset="0"/>
                            </a:rPr>
                            <m:t>𝑚𝑣</m:t>
                          </m:r>
                        </m:den>
                      </m:f>
                    </m:oMath>
                  </m:oMathPara>
                </a14:m>
                <a:endParaRPr lang="en-US" sz="2800" dirty="0"/>
              </a:p>
              <a:p>
                <a:r>
                  <a:rPr lang="en-US" sz="2600" dirty="0"/>
                  <a:t>Which for large things like pitched baseballs turns out to be about </a:t>
                </a:r>
                <a14:m>
                  <m:oMath xmlns:m="http://schemas.openxmlformats.org/officeDocument/2006/math">
                    <m:r>
                      <a:rPr lang="en-US" sz="2600" b="0" i="1" smtClean="0">
                        <a:latin typeface="Cambria Math" panose="02040503050406030204" pitchFamily="18" charset="0"/>
                      </a:rPr>
                      <m:t>1</m:t>
                    </m:r>
                    <m:r>
                      <a:rPr lang="en-US" sz="2600" b="0" i="1" smtClean="0">
                        <a:latin typeface="Cambria Math" panose="02040503050406030204" pitchFamily="18" charset="0"/>
                        <a:ea typeface="Cambria Math" panose="02040503050406030204" pitchFamily="18" charset="0"/>
                      </a:rPr>
                      <m:t>×</m:t>
                    </m:r>
                    <m:sSup>
                      <m:sSupPr>
                        <m:ctrlPr>
                          <a:rPr lang="en-US" sz="2600" b="0" i="1" smtClean="0">
                            <a:latin typeface="Cambria Math" panose="02040503050406030204" pitchFamily="18" charset="0"/>
                            <a:ea typeface="Cambria Math" panose="02040503050406030204" pitchFamily="18" charset="0"/>
                          </a:rPr>
                        </m:ctrlPr>
                      </m:sSupPr>
                      <m:e>
                        <m:r>
                          <a:rPr lang="en-US" sz="2600" b="0" i="1" smtClean="0">
                            <a:latin typeface="Cambria Math" panose="02040503050406030204" pitchFamily="18" charset="0"/>
                            <a:ea typeface="Cambria Math" panose="02040503050406030204" pitchFamily="18" charset="0"/>
                          </a:rPr>
                          <m:t>10</m:t>
                        </m:r>
                      </m:e>
                      <m:sup>
                        <m:r>
                          <a:rPr lang="en-US" sz="2600" b="0" i="1" smtClean="0">
                            <a:latin typeface="Cambria Math" panose="02040503050406030204" pitchFamily="18" charset="0"/>
                            <a:ea typeface="Cambria Math" panose="02040503050406030204" pitchFamily="18" charset="0"/>
                          </a:rPr>
                          <m:t>−35</m:t>
                        </m:r>
                      </m:sup>
                    </m:sSup>
                  </m:oMath>
                </a14:m>
                <a:r>
                  <a:rPr lang="en-US" sz="2600" dirty="0"/>
                  <a:t>m (much smaller than an atom at </a:t>
                </a:r>
                <a14:m>
                  <m:oMath xmlns:m="http://schemas.openxmlformats.org/officeDocument/2006/math">
                    <m:r>
                      <a:rPr lang="en-US" sz="2600" i="1">
                        <a:latin typeface="Cambria Math" panose="02040503050406030204" pitchFamily="18" charset="0"/>
                      </a:rPr>
                      <m:t>1</m:t>
                    </m:r>
                    <m:r>
                      <a:rPr lang="en-US" sz="2600" i="1">
                        <a:latin typeface="Cambria Math" panose="02040503050406030204" pitchFamily="18" charset="0"/>
                        <a:ea typeface="Cambria Math" panose="02040503050406030204" pitchFamily="18" charset="0"/>
                      </a:rPr>
                      <m:t>×</m:t>
                    </m:r>
                    <m:sSup>
                      <m:sSupPr>
                        <m:ctrlPr>
                          <a:rPr lang="en-US" sz="2600" i="1">
                            <a:latin typeface="Cambria Math" panose="02040503050406030204" pitchFamily="18" charset="0"/>
                            <a:ea typeface="Cambria Math" panose="02040503050406030204" pitchFamily="18" charset="0"/>
                          </a:rPr>
                        </m:ctrlPr>
                      </m:sSupPr>
                      <m:e>
                        <m:r>
                          <a:rPr lang="en-US" sz="2600" i="1">
                            <a:latin typeface="Cambria Math" panose="02040503050406030204" pitchFamily="18" charset="0"/>
                            <a:ea typeface="Cambria Math" panose="02040503050406030204" pitchFamily="18" charset="0"/>
                          </a:rPr>
                          <m:t>10</m:t>
                        </m:r>
                      </m:e>
                      <m:sup>
                        <m:r>
                          <a:rPr lang="en-US" sz="2600" i="1">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10</m:t>
                        </m:r>
                      </m:sup>
                    </m:sSup>
                  </m:oMath>
                </a14:m>
                <a:r>
                  <a:rPr lang="en-US" sz="2600" dirty="0"/>
                  <a:t>m ).  This is why we don’t notice everyday objects behaving as waves.</a:t>
                </a:r>
                <a:endParaRPr lang="en-US" sz="2400" dirty="0"/>
              </a:p>
              <a:p>
                <a:r>
                  <a:rPr lang="en-US" sz="2400" dirty="0"/>
                  <a:t>On the other hand, even a slow moving electron on the other hand…has a much larger wavelength </a:t>
                </a:r>
                <a14:m>
                  <m:oMath xmlns:m="http://schemas.openxmlformats.org/officeDocument/2006/math">
                    <m:r>
                      <a:rPr lang="en-US" sz="2800" i="1">
                        <a:latin typeface="Cambria Math" panose="02040503050406030204" pitchFamily="18" charset="0"/>
                      </a:rPr>
                      <m:t>1</m:t>
                    </m:r>
                    <m:r>
                      <a:rPr lang="en-US" sz="2800" i="1">
                        <a:latin typeface="Cambria Math" panose="02040503050406030204" pitchFamily="18" charset="0"/>
                        <a:ea typeface="Cambria Math" panose="02040503050406030204" pitchFamily="18" charset="0"/>
                      </a:rPr>
                      <m:t>×</m:t>
                    </m:r>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10</m:t>
                        </m:r>
                      </m:e>
                      <m:sup>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4</m:t>
                        </m:r>
                      </m:sup>
                    </m:sSup>
                  </m:oMath>
                </a14:m>
                <a:r>
                  <a:rPr lang="en-US" sz="2800" dirty="0"/>
                  <a:t>m </a:t>
                </a:r>
                <a:endParaRPr lang="en-US" sz="2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2194560"/>
                <a:ext cx="10820400" cy="4265875"/>
              </a:xfrm>
              <a:blipFill>
                <a:blip r:embed="rId2"/>
                <a:stretch>
                  <a:fillRect l="-901" t="-2286" r="-845"/>
                </a:stretch>
              </a:blipFill>
            </p:spPr>
            <p:txBody>
              <a:bodyPr/>
              <a:lstStyle/>
              <a:p>
                <a:r>
                  <a:rPr lang="en-US">
                    <a:noFill/>
                  </a:rPr>
                  <a:t> </a:t>
                </a:r>
              </a:p>
            </p:txBody>
          </p:sp>
        </mc:Fallback>
      </mc:AlternateContent>
    </p:spTree>
    <p:extLst>
      <p:ext uri="{BB962C8B-B14F-4D97-AF65-F5344CB8AC3E}">
        <p14:creationId xmlns:p14="http://schemas.microsoft.com/office/powerpoint/2010/main" val="3820800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Heisenberg’s Uncertainty Principle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a:t>Heisenberg’s Uncertainty Principle states that you cannot know a particles position and momentum (mass and velocity) at the same time with infinite precision.</a:t>
                </a:r>
              </a:p>
              <a:p>
                <a:r>
                  <a:rPr lang="en-US" sz="2400" dirty="0"/>
                  <a:t>Mathematically it’s expressed as </a:t>
                </a:r>
                <a14:m>
                  <m:oMath xmlns:m="http://schemas.openxmlformats.org/officeDocument/2006/math">
                    <m:r>
                      <a:rPr lang="en-US" sz="2800" i="1" smtClean="0">
                        <a:latin typeface="Cambria Math" charset="0"/>
                        <a:ea typeface="Cambria Math" charset="0"/>
                        <a:cs typeface="Cambria Math" charset="0"/>
                      </a:rPr>
                      <m:t>∆</m:t>
                    </m:r>
                    <m:r>
                      <a:rPr lang="en-US" sz="2800" b="0" i="1" smtClean="0">
                        <a:latin typeface="Cambria Math" charset="0"/>
                        <a:ea typeface="Cambria Math" charset="0"/>
                        <a:cs typeface="Cambria Math" charset="0"/>
                      </a:rPr>
                      <m:t>𝑥</m:t>
                    </m:r>
                    <m:r>
                      <a:rPr lang="en-US" sz="2800" b="0" i="1" smtClean="0">
                        <a:latin typeface="Cambria Math" charset="0"/>
                        <a:ea typeface="Cambria Math" charset="0"/>
                        <a:cs typeface="Cambria Math" charset="0"/>
                      </a:rPr>
                      <m:t>∆</m:t>
                    </m:r>
                    <m:r>
                      <a:rPr lang="en-US" sz="2800" b="0" i="1" smtClean="0">
                        <a:latin typeface="Cambria Math" charset="0"/>
                        <a:ea typeface="Cambria Math" charset="0"/>
                        <a:cs typeface="Cambria Math" charset="0"/>
                      </a:rPr>
                      <m:t>𝑝</m:t>
                    </m:r>
                    <m:r>
                      <a:rPr lang="en-US" sz="2800" b="0" i="1" smtClean="0">
                        <a:latin typeface="Cambria Math" charset="0"/>
                        <a:ea typeface="Cambria Math" charset="0"/>
                        <a:cs typeface="Cambria Math" charset="0"/>
                      </a:rPr>
                      <m:t>≥</m:t>
                    </m:r>
                    <m:f>
                      <m:fPr>
                        <m:ctrlPr>
                          <a:rPr lang="mr-IN" sz="2800" b="0" i="1" smtClean="0">
                            <a:latin typeface="Cambria Math" panose="02040503050406030204" pitchFamily="18" charset="0"/>
                            <a:ea typeface="Cambria Math" charset="0"/>
                            <a:cs typeface="Cambria Math" charset="0"/>
                          </a:rPr>
                        </m:ctrlPr>
                      </m:fPr>
                      <m:num>
                        <m:r>
                          <a:rPr lang="en-US" sz="2800" b="0" i="1" smtClean="0">
                            <a:latin typeface="Cambria Math" charset="0"/>
                            <a:ea typeface="Cambria Math" charset="0"/>
                            <a:cs typeface="Cambria Math" charset="0"/>
                          </a:rPr>
                          <m:t>h</m:t>
                        </m:r>
                      </m:num>
                      <m:den>
                        <m:r>
                          <a:rPr lang="en-US" sz="2800" b="0" i="1" smtClean="0">
                            <a:latin typeface="Cambria Math" charset="0"/>
                            <a:ea typeface="Cambria Math" charset="0"/>
                            <a:cs typeface="Cambria Math" charset="0"/>
                          </a:rPr>
                          <m:t>4</m:t>
                        </m:r>
                        <m:r>
                          <a:rPr lang="en-US" sz="2800" b="0" i="1" smtClean="0">
                            <a:latin typeface="Cambria Math" charset="0"/>
                            <a:ea typeface="Cambria Math" charset="0"/>
                            <a:cs typeface="Cambria Math" charset="0"/>
                          </a:rPr>
                          <m:t>𝜋</m:t>
                        </m:r>
                      </m:den>
                    </m:f>
                  </m:oMath>
                </a14:m>
                <a:endParaRPr lang="en-US" sz="2800" dirty="0"/>
              </a:p>
              <a:p>
                <a:r>
                  <a:rPr lang="en-US" sz="2400" dirty="0"/>
                  <a:t>From </a:t>
                </a:r>
                <a:r>
                  <a:rPr lang="en-US" sz="2400" dirty="0" err="1"/>
                  <a:t>Veritasium</a:t>
                </a:r>
                <a:r>
                  <a:rPr lang="en-US" sz="2400" dirty="0"/>
                  <a:t>:  Heisenberg’s Uncertainty Principle</a:t>
                </a:r>
              </a:p>
              <a:p>
                <a:r>
                  <a:rPr lang="en-US" sz="2400" u="sng" dirty="0">
                    <a:hlinkClick r:id="rId2"/>
                  </a:rPr>
                  <a:t>https://youtu.be</a:t>
                </a:r>
                <a:r>
                  <a:rPr lang="en-US" sz="2400" u="sng">
                    <a:hlinkClick r:id="rId2"/>
                  </a:rPr>
                  <a:t>/a8FTr2qMutA</a:t>
                </a:r>
                <a:endParaRPr lang="en-US" sz="2400" u="sng"/>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789" t="-2121"/>
                </a:stretch>
              </a:blipFill>
            </p:spPr>
            <p:txBody>
              <a:bodyPr/>
              <a:lstStyle/>
              <a:p>
                <a:r>
                  <a:rPr lang="en-US">
                    <a:noFill/>
                  </a:rPr>
                  <a:t> </a:t>
                </a:r>
              </a:p>
            </p:txBody>
          </p:sp>
        </mc:Fallback>
      </mc:AlternateContent>
    </p:spTree>
    <p:extLst>
      <p:ext uri="{BB962C8B-B14F-4D97-AF65-F5344CB8AC3E}">
        <p14:creationId xmlns:p14="http://schemas.microsoft.com/office/powerpoint/2010/main" val="311402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Heisenberg’s Uncertainty Principle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000" dirty="0"/>
                  <a:t>Heisenberg’s Uncertainty Principle states that you cannot know a particles position and momentum (mass and velocity) at the same time with infinite precision.</a:t>
                </a:r>
              </a:p>
              <a:p>
                <a:r>
                  <a:rPr lang="en-US" sz="2000" dirty="0"/>
                  <a:t>Mathematically it’s expressed as </a:t>
                </a:r>
                <a14:m>
                  <m:oMath xmlns:m="http://schemas.openxmlformats.org/officeDocument/2006/math">
                    <m:r>
                      <a:rPr lang="en-US" sz="2000" i="1" smtClean="0">
                        <a:latin typeface="Cambria Math" charset="0"/>
                        <a:ea typeface="Cambria Math" charset="0"/>
                        <a:cs typeface="Cambria Math" charset="0"/>
                      </a:rPr>
                      <m:t>∆</m:t>
                    </m:r>
                    <m:r>
                      <a:rPr lang="en-US" sz="2000" b="0" i="1" smtClean="0">
                        <a:latin typeface="Cambria Math" charset="0"/>
                        <a:ea typeface="Cambria Math" charset="0"/>
                        <a:cs typeface="Cambria Math" charset="0"/>
                      </a:rPr>
                      <m:t>𝑥</m:t>
                    </m:r>
                    <m:r>
                      <a:rPr lang="en-US" sz="2000" b="0" i="1" smtClean="0">
                        <a:latin typeface="Cambria Math" charset="0"/>
                        <a:ea typeface="Cambria Math" charset="0"/>
                        <a:cs typeface="Cambria Math" charset="0"/>
                      </a:rPr>
                      <m:t>∆</m:t>
                    </m:r>
                    <m:r>
                      <a:rPr lang="en-US" sz="2000" b="0" i="1" smtClean="0">
                        <a:latin typeface="Cambria Math" charset="0"/>
                        <a:ea typeface="Cambria Math" charset="0"/>
                        <a:cs typeface="Cambria Math" charset="0"/>
                      </a:rPr>
                      <m:t>𝑝</m:t>
                    </m:r>
                    <m:r>
                      <a:rPr lang="en-US" sz="2000" b="0" i="1" smtClean="0">
                        <a:latin typeface="Cambria Math" charset="0"/>
                        <a:ea typeface="Cambria Math" charset="0"/>
                        <a:cs typeface="Cambria Math" charset="0"/>
                      </a:rPr>
                      <m:t>≥</m:t>
                    </m:r>
                    <m:f>
                      <m:fPr>
                        <m:ctrlPr>
                          <a:rPr lang="mr-IN" sz="2000" b="0" i="1" smtClean="0">
                            <a:latin typeface="Cambria Math" panose="02040503050406030204" pitchFamily="18" charset="0"/>
                            <a:ea typeface="Cambria Math" charset="0"/>
                            <a:cs typeface="Cambria Math" charset="0"/>
                          </a:rPr>
                        </m:ctrlPr>
                      </m:fPr>
                      <m:num>
                        <m:r>
                          <a:rPr lang="en-US" sz="2000" b="0" i="1" smtClean="0">
                            <a:latin typeface="Cambria Math" charset="0"/>
                            <a:ea typeface="Cambria Math" charset="0"/>
                            <a:cs typeface="Cambria Math" charset="0"/>
                          </a:rPr>
                          <m:t>h</m:t>
                        </m:r>
                      </m:num>
                      <m:den>
                        <m:r>
                          <a:rPr lang="en-US" sz="2000" b="0" i="1" smtClean="0">
                            <a:latin typeface="Cambria Math" charset="0"/>
                            <a:ea typeface="Cambria Math" charset="0"/>
                            <a:cs typeface="Cambria Math" charset="0"/>
                          </a:rPr>
                          <m:t>4</m:t>
                        </m:r>
                        <m:r>
                          <a:rPr lang="en-US" sz="2000" b="0" i="1" smtClean="0">
                            <a:latin typeface="Cambria Math" charset="0"/>
                            <a:ea typeface="Cambria Math" charset="0"/>
                            <a:cs typeface="Cambria Math" charset="0"/>
                          </a:rPr>
                          <m:t>𝜋</m:t>
                        </m:r>
                      </m:den>
                    </m:f>
                  </m:oMath>
                </a14:m>
                <a:endParaRPr lang="en-US" sz="2000" dirty="0"/>
              </a:p>
              <a:p>
                <a:r>
                  <a:rPr lang="en-US" dirty="0"/>
                  <a:t>One way to think about why this is so is to imagine measuring or detecting one of those</a:t>
                </a:r>
                <a:r>
                  <a:rPr lang="mr-IN" dirty="0"/>
                  <a:t>…</a:t>
                </a:r>
                <a:r>
                  <a:rPr lang="en-US" dirty="0"/>
                  <a:t>let’s say you want to know precisely where an electron is, how do you determine this?</a:t>
                </a:r>
              </a:p>
              <a:p>
                <a:r>
                  <a:rPr lang="en-US" dirty="0"/>
                  <a:t>Well, you’d have to hit the electron with something</a:t>
                </a:r>
                <a:r>
                  <a:rPr lang="mr-IN" dirty="0"/>
                  <a:t>…</a:t>
                </a:r>
                <a:r>
                  <a:rPr lang="en-US" dirty="0"/>
                  <a:t>.another particle or photon of light.  You must have the electron interact with something else—bounce something off the electron or have the electron’s electric field interact with another electric for example</a:t>
                </a:r>
                <a:r>
                  <a:rPr lang="mr-IN" dirty="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76" t="-1515" r="-958"/>
                </a:stretch>
              </a:blipFill>
            </p:spPr>
            <p:txBody>
              <a:bodyPr/>
              <a:lstStyle/>
              <a:p>
                <a:r>
                  <a:rPr lang="en-US">
                    <a:noFill/>
                  </a:rPr>
                  <a:t> </a:t>
                </a:r>
              </a:p>
            </p:txBody>
          </p:sp>
        </mc:Fallback>
      </mc:AlternateContent>
    </p:spTree>
    <p:extLst>
      <p:ext uri="{BB962C8B-B14F-4D97-AF65-F5344CB8AC3E}">
        <p14:creationId xmlns:p14="http://schemas.microsoft.com/office/powerpoint/2010/main" val="1535351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Heisenberg’s Uncertainty Principle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Mathematically it’s expressed as </a:t>
                </a:r>
                <a14:m>
                  <m:oMath xmlns:m="http://schemas.openxmlformats.org/officeDocument/2006/math">
                    <m:r>
                      <a:rPr lang="en-US" sz="2800" i="1" smtClean="0">
                        <a:latin typeface="Cambria Math" charset="0"/>
                        <a:ea typeface="Cambria Math" charset="0"/>
                        <a:cs typeface="Cambria Math" charset="0"/>
                      </a:rPr>
                      <m:t>∆</m:t>
                    </m:r>
                    <m:r>
                      <a:rPr lang="en-US" sz="2800" b="0" i="1" smtClean="0">
                        <a:latin typeface="Cambria Math" charset="0"/>
                        <a:ea typeface="Cambria Math" charset="0"/>
                        <a:cs typeface="Cambria Math" charset="0"/>
                      </a:rPr>
                      <m:t>𝑥</m:t>
                    </m:r>
                    <m:r>
                      <a:rPr lang="en-US" sz="2800" b="0" i="1" smtClean="0">
                        <a:latin typeface="Cambria Math" charset="0"/>
                        <a:ea typeface="Cambria Math" charset="0"/>
                        <a:cs typeface="Cambria Math" charset="0"/>
                      </a:rPr>
                      <m:t>∆</m:t>
                    </m:r>
                    <m:r>
                      <a:rPr lang="en-US" sz="2800" b="0" i="1" smtClean="0">
                        <a:latin typeface="Cambria Math" charset="0"/>
                        <a:ea typeface="Cambria Math" charset="0"/>
                        <a:cs typeface="Cambria Math" charset="0"/>
                      </a:rPr>
                      <m:t>𝑝</m:t>
                    </m:r>
                    <m:r>
                      <a:rPr lang="en-US" sz="2800" b="0" i="1" smtClean="0">
                        <a:latin typeface="Cambria Math" charset="0"/>
                        <a:ea typeface="Cambria Math" charset="0"/>
                        <a:cs typeface="Cambria Math" charset="0"/>
                      </a:rPr>
                      <m:t>≥</m:t>
                    </m:r>
                    <m:f>
                      <m:fPr>
                        <m:ctrlPr>
                          <a:rPr lang="mr-IN" sz="2800" b="0" i="1" smtClean="0">
                            <a:latin typeface="Cambria Math" panose="02040503050406030204" pitchFamily="18" charset="0"/>
                            <a:ea typeface="Cambria Math" charset="0"/>
                            <a:cs typeface="Cambria Math" charset="0"/>
                          </a:rPr>
                        </m:ctrlPr>
                      </m:fPr>
                      <m:num>
                        <m:r>
                          <a:rPr lang="en-US" sz="2800" b="0" i="1" smtClean="0">
                            <a:latin typeface="Cambria Math" charset="0"/>
                            <a:ea typeface="Cambria Math" charset="0"/>
                            <a:cs typeface="Cambria Math" charset="0"/>
                          </a:rPr>
                          <m:t>h</m:t>
                        </m:r>
                      </m:num>
                      <m:den>
                        <m:r>
                          <a:rPr lang="en-US" sz="2800" b="0" i="1" smtClean="0">
                            <a:latin typeface="Cambria Math" charset="0"/>
                            <a:ea typeface="Cambria Math" charset="0"/>
                            <a:cs typeface="Cambria Math" charset="0"/>
                          </a:rPr>
                          <m:t>4</m:t>
                        </m:r>
                        <m:r>
                          <a:rPr lang="en-US" sz="2800" b="0" i="1" smtClean="0">
                            <a:latin typeface="Cambria Math" charset="0"/>
                            <a:ea typeface="Cambria Math" charset="0"/>
                            <a:cs typeface="Cambria Math" charset="0"/>
                          </a:rPr>
                          <m:t>𝜋</m:t>
                        </m:r>
                      </m:den>
                    </m:f>
                  </m:oMath>
                </a14:m>
                <a:endParaRPr lang="en-US" sz="2800" dirty="0"/>
              </a:p>
              <a:p>
                <a:r>
                  <a:rPr lang="en-US" dirty="0"/>
                  <a:t>One way to think about why this is so is to imagine measuring or detecting one of those</a:t>
                </a:r>
                <a:r>
                  <a:rPr lang="mr-IN" dirty="0"/>
                  <a:t>…</a:t>
                </a:r>
                <a:r>
                  <a:rPr lang="en-US" dirty="0"/>
                  <a:t>let’s say you want to know precisely where an electron is, how do you determine this?</a:t>
                </a:r>
              </a:p>
              <a:p>
                <a:r>
                  <a:rPr lang="en-US" dirty="0"/>
                  <a:t>Well, you’d have to hit the electron with something</a:t>
                </a:r>
                <a:r>
                  <a:rPr lang="mr-IN" dirty="0"/>
                  <a:t>…</a:t>
                </a:r>
                <a:r>
                  <a:rPr lang="en-US" dirty="0"/>
                  <a:t>.another particle or photon of light.  You must have the electron interact with something else—bounce something off the electron or have the electron’s electric field interact with another electric field for example</a:t>
                </a:r>
                <a:r>
                  <a:rPr lang="mr-IN" dirty="0"/>
                  <a:t>…</a:t>
                </a:r>
                <a:endParaRPr lang="en-US" dirty="0"/>
              </a:p>
              <a:p>
                <a:r>
                  <a:rPr lang="en-US" dirty="0"/>
                  <a:t>The act of measuring the electron’s position will change its speed and/or direction so you will lose information about its momentum!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76" r="-958"/>
                </a:stretch>
              </a:blipFill>
            </p:spPr>
            <p:txBody>
              <a:bodyPr/>
              <a:lstStyle/>
              <a:p>
                <a:r>
                  <a:rPr lang="en-US">
                    <a:noFill/>
                  </a:rPr>
                  <a:t> </a:t>
                </a:r>
              </a:p>
            </p:txBody>
          </p:sp>
        </mc:Fallback>
      </mc:AlternateContent>
    </p:spTree>
    <p:extLst>
      <p:ext uri="{BB962C8B-B14F-4D97-AF65-F5344CB8AC3E}">
        <p14:creationId xmlns:p14="http://schemas.microsoft.com/office/powerpoint/2010/main" val="883779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Heisenberg’s Uncertainty Principle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600" dirty="0"/>
                  <a:t>The principle is a bit deeper than that last statement and is closely linked with calculations involving probability and Schr</a:t>
                </a:r>
                <a14:m>
                  <m:oMath xmlns:m="http://schemas.openxmlformats.org/officeDocument/2006/math">
                    <m:acc>
                      <m:accPr>
                        <m:chr m:val="̈"/>
                        <m:ctrlPr>
                          <a:rPr lang="en-US" sz="2600" i="1" dirty="0" smtClean="0">
                            <a:latin typeface="Cambria Math" panose="02040503050406030204" pitchFamily="18" charset="0"/>
                          </a:rPr>
                        </m:ctrlPr>
                      </m:accPr>
                      <m:e>
                        <m:r>
                          <a:rPr lang="en-US" sz="2600" b="0" i="1" dirty="0" smtClean="0">
                            <a:latin typeface="Cambria Math" charset="0"/>
                          </a:rPr>
                          <m:t>𝑜</m:t>
                        </m:r>
                      </m:e>
                    </m:acc>
                  </m:oMath>
                </a14:m>
                <a:r>
                  <a:rPr lang="en-US" sz="2600" dirty="0"/>
                  <a:t>dinger’s Wave Function.</a:t>
                </a:r>
              </a:p>
              <a:p>
                <a:r>
                  <a:rPr lang="en-US" sz="2600" dirty="0"/>
                  <a:t>What is the Heisenberg Uncertainty Principle?-Chad </a:t>
                </a:r>
                <a:r>
                  <a:rPr lang="en-US" sz="2600" dirty="0" err="1"/>
                  <a:t>Orzel</a:t>
                </a:r>
                <a:endParaRPr lang="en-US" sz="2600" dirty="0"/>
              </a:p>
              <a:p>
                <a:r>
                  <a:rPr lang="en-US" sz="2600" dirty="0">
                    <a:hlinkClick r:id="rId2"/>
                  </a:rPr>
                  <a:t>https://youtu.be/TQKELOE9eY4</a:t>
                </a:r>
                <a:endParaRPr lang="en-US" sz="2600" dirty="0"/>
              </a:p>
              <a:p>
                <a:endParaRPr lang="en-US" sz="2600" dirty="0"/>
              </a:p>
              <a:p>
                <a:r>
                  <a:rPr lang="en-US" sz="2600" dirty="0"/>
                  <a:t>This result of combining wave and particle characteristics!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901" t="-2273"/>
                </a:stretch>
              </a:blipFill>
            </p:spPr>
            <p:txBody>
              <a:bodyPr/>
              <a:lstStyle/>
              <a:p>
                <a:r>
                  <a:rPr lang="en-US">
                    <a:noFill/>
                  </a:rPr>
                  <a:t> </a:t>
                </a:r>
              </a:p>
            </p:txBody>
          </p:sp>
        </mc:Fallback>
      </mc:AlternateContent>
    </p:spTree>
    <p:extLst>
      <p:ext uri="{BB962C8B-B14F-4D97-AF65-F5344CB8AC3E}">
        <p14:creationId xmlns:p14="http://schemas.microsoft.com/office/powerpoint/2010/main" val="1469813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Light?</a:t>
            </a:r>
          </a:p>
        </p:txBody>
      </p:sp>
      <p:sp>
        <p:nvSpPr>
          <p:cNvPr id="3" name="Content Placeholder 2"/>
          <p:cNvSpPr>
            <a:spLocks noGrp="1"/>
          </p:cNvSpPr>
          <p:nvPr>
            <p:ph idx="1"/>
          </p:nvPr>
        </p:nvSpPr>
        <p:spPr/>
        <p:txBody>
          <a:bodyPr/>
          <a:lstStyle/>
          <a:p>
            <a:r>
              <a:rPr lang="en-US" dirty="0"/>
              <a:t>So glad you asked</a:t>
            </a:r>
            <a:r>
              <a:rPr lang="mr-IN" dirty="0"/>
              <a:t>…</a:t>
            </a:r>
            <a:endParaRPr lang="en-US" dirty="0"/>
          </a:p>
          <a:p>
            <a:r>
              <a:rPr lang="en-US" dirty="0"/>
              <a:t>For a long time there was a debate about whether light was a particle or a wave.</a:t>
            </a:r>
          </a:p>
          <a:p>
            <a:r>
              <a:rPr lang="en-US" dirty="0"/>
              <a:t>Let’s watch this </a:t>
            </a:r>
            <a:r>
              <a:rPr lang="en-US" dirty="0" err="1"/>
              <a:t>Veritasium</a:t>
            </a:r>
            <a:r>
              <a:rPr lang="en-US" dirty="0"/>
              <a:t> video on Thomas Young’s Double Slit Experiment</a:t>
            </a:r>
            <a:r>
              <a:rPr lang="mr-IN" dirty="0"/>
              <a:t>…</a:t>
            </a:r>
            <a:endParaRPr lang="en-US" dirty="0"/>
          </a:p>
          <a:p>
            <a:r>
              <a:rPr lang="en-US" dirty="0">
                <a:hlinkClick r:id="rId2"/>
              </a:rPr>
              <a:t>https://youtu.be/Iuv6hY6zsd0</a:t>
            </a:r>
            <a:endParaRPr lang="en-US" dirty="0"/>
          </a:p>
          <a:p>
            <a:endParaRPr lang="en-US" dirty="0"/>
          </a:p>
        </p:txBody>
      </p:sp>
    </p:spTree>
    <p:extLst>
      <p:ext uri="{BB962C8B-B14F-4D97-AF65-F5344CB8AC3E}">
        <p14:creationId xmlns:p14="http://schemas.microsoft.com/office/powerpoint/2010/main" val="368669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Gets weirder</a:t>
            </a:r>
            <a:r>
              <a:rPr lang="mr-IN" dirty="0"/>
              <a:t>…</a:t>
            </a:r>
            <a:endParaRPr lang="en-US" dirty="0"/>
          </a:p>
        </p:txBody>
      </p:sp>
      <p:sp>
        <p:nvSpPr>
          <p:cNvPr id="3" name="Content Placeholder 2"/>
          <p:cNvSpPr>
            <a:spLocks noGrp="1"/>
          </p:cNvSpPr>
          <p:nvPr>
            <p:ph idx="1"/>
          </p:nvPr>
        </p:nvSpPr>
        <p:spPr/>
        <p:txBody>
          <a:bodyPr/>
          <a:lstStyle/>
          <a:p>
            <a:r>
              <a:rPr lang="en-US" dirty="0"/>
              <a:t>Double Slit Experiment explained by Jim Al-</a:t>
            </a:r>
            <a:r>
              <a:rPr lang="en-US" dirty="0" err="1"/>
              <a:t>Khalili</a:t>
            </a:r>
            <a:endParaRPr lang="en-US" dirty="0"/>
          </a:p>
          <a:p>
            <a:r>
              <a:rPr lang="en-US" dirty="0">
                <a:hlinkClick r:id="rId2"/>
              </a:rPr>
              <a:t>https://youtu.be/A9tKncAdlHQ</a:t>
            </a:r>
            <a:endParaRPr lang="en-US" dirty="0"/>
          </a:p>
          <a:p>
            <a:pPr marL="0" indent="0">
              <a:buNone/>
            </a:pPr>
            <a:r>
              <a:rPr lang="en-US" dirty="0"/>
              <a:t>Or</a:t>
            </a:r>
          </a:p>
          <a:p>
            <a:r>
              <a:rPr lang="en-US" dirty="0"/>
              <a:t>Single Photon interference at </a:t>
            </a:r>
            <a:r>
              <a:rPr lang="en-US" dirty="0" err="1"/>
              <a:t>Veritasium</a:t>
            </a:r>
            <a:r>
              <a:rPr lang="en-US" dirty="0"/>
              <a:t>:</a:t>
            </a:r>
          </a:p>
          <a:p>
            <a:pPr lvl="1"/>
            <a:r>
              <a:rPr lang="en-US" sz="2400" u="sng" dirty="0">
                <a:hlinkClick r:id="rId3"/>
              </a:rPr>
              <a:t>https://youtu.be/GzbKb59my3U</a:t>
            </a:r>
            <a:endParaRPr lang="en-US" sz="2400" dirty="0"/>
          </a:p>
          <a:p>
            <a:pPr marL="457200" lvl="1" indent="0">
              <a:buNone/>
            </a:pPr>
            <a:endParaRPr lang="en-US" dirty="0"/>
          </a:p>
          <a:p>
            <a:endParaRPr lang="en-US" dirty="0"/>
          </a:p>
        </p:txBody>
      </p:sp>
    </p:spTree>
    <p:extLst>
      <p:ext uri="{BB962C8B-B14F-4D97-AF65-F5344CB8AC3E}">
        <p14:creationId xmlns:p14="http://schemas.microsoft.com/office/powerpoint/2010/main" val="747951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Gets weirder</a:t>
            </a:r>
            <a:r>
              <a:rPr lang="mr-IN" dirty="0"/>
              <a:t>…</a:t>
            </a:r>
            <a:endParaRPr lang="en-US" dirty="0"/>
          </a:p>
        </p:txBody>
      </p:sp>
      <p:sp>
        <p:nvSpPr>
          <p:cNvPr id="3" name="Content Placeholder 2"/>
          <p:cNvSpPr>
            <a:spLocks noGrp="1"/>
          </p:cNvSpPr>
          <p:nvPr>
            <p:ph idx="1"/>
          </p:nvPr>
        </p:nvSpPr>
        <p:spPr/>
        <p:txBody>
          <a:bodyPr/>
          <a:lstStyle/>
          <a:p>
            <a:r>
              <a:rPr lang="en-US" dirty="0"/>
              <a:t>Double Slit Experiment explained by Jim Al-</a:t>
            </a:r>
            <a:r>
              <a:rPr lang="en-US" dirty="0" err="1"/>
              <a:t>Khalili</a:t>
            </a:r>
            <a:endParaRPr lang="en-US" dirty="0"/>
          </a:p>
          <a:p>
            <a:r>
              <a:rPr lang="en-US" dirty="0">
                <a:hlinkClick r:id="rId2"/>
              </a:rPr>
              <a:t>https://youtu.be/A9tKncAdlHQ</a:t>
            </a:r>
            <a:endParaRPr lang="en-US" dirty="0"/>
          </a:p>
          <a:p>
            <a:endParaRPr lang="en-US" dirty="0"/>
          </a:p>
          <a:p>
            <a:r>
              <a:rPr lang="en-US" dirty="0"/>
              <a:t>Oh boy</a:t>
            </a:r>
            <a:r>
              <a:rPr lang="mr-IN" dirty="0"/>
              <a:t>…</a:t>
            </a:r>
            <a:endParaRPr lang="en-US" dirty="0"/>
          </a:p>
          <a:p>
            <a:endParaRPr lang="en-US" dirty="0"/>
          </a:p>
          <a:p>
            <a:r>
              <a:rPr lang="en-US" dirty="0"/>
              <a:t>This is perhaps one of the most confounding and puzzling things about quantum theory</a:t>
            </a:r>
            <a:r>
              <a:rPr lang="mr-IN" dirty="0"/>
              <a:t>…</a:t>
            </a:r>
            <a:endParaRPr lang="en-US" dirty="0"/>
          </a:p>
          <a:p>
            <a:r>
              <a:rPr lang="en-US" dirty="0"/>
              <a:t>Do the electrons (or atoms, or photons) go through one slit or the other or both?</a:t>
            </a:r>
          </a:p>
          <a:p>
            <a:r>
              <a:rPr lang="en-US" dirty="0"/>
              <a:t>How do we explain this?!?</a:t>
            </a:r>
          </a:p>
        </p:txBody>
      </p:sp>
    </p:spTree>
    <p:extLst>
      <p:ext uri="{BB962C8B-B14F-4D97-AF65-F5344CB8AC3E}">
        <p14:creationId xmlns:p14="http://schemas.microsoft.com/office/powerpoint/2010/main" val="1444021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Quantum Interpretations</a:t>
            </a:r>
          </a:p>
        </p:txBody>
      </p:sp>
      <p:sp>
        <p:nvSpPr>
          <p:cNvPr id="3" name="Content Placeholder 2"/>
          <p:cNvSpPr>
            <a:spLocks noGrp="1"/>
          </p:cNvSpPr>
          <p:nvPr>
            <p:ph idx="1"/>
          </p:nvPr>
        </p:nvSpPr>
        <p:spPr/>
        <p:txBody>
          <a:bodyPr/>
          <a:lstStyle/>
          <a:p>
            <a:r>
              <a:rPr lang="en-US" dirty="0"/>
              <a:t>The Quantum Experiment That Broke Reality:</a:t>
            </a:r>
          </a:p>
          <a:p>
            <a:r>
              <a:rPr lang="en-US" dirty="0">
                <a:hlinkClick r:id="rId2"/>
              </a:rPr>
              <a:t>https://youtu.be/p-MNSLsjjdo?t=1m42s</a:t>
            </a:r>
            <a:endParaRPr lang="en-US" dirty="0"/>
          </a:p>
          <a:p>
            <a:pPr lvl="1"/>
            <a:r>
              <a:rPr lang="en-US" dirty="0"/>
              <a:t>About 9 minutes</a:t>
            </a:r>
          </a:p>
          <a:p>
            <a:endParaRPr lang="en-US" dirty="0"/>
          </a:p>
          <a:p>
            <a:r>
              <a:rPr lang="en-US" dirty="0"/>
              <a:t>And The Many Worlds of the Quantum Multiverse</a:t>
            </a:r>
          </a:p>
          <a:p>
            <a:r>
              <a:rPr lang="en-US" u="sng" dirty="0">
                <a:hlinkClick r:id="rId3"/>
              </a:rPr>
              <a:t>https://youtu.be/dzKWfw68M5U?t=5m59s</a:t>
            </a:r>
            <a:endParaRPr lang="en-US" dirty="0"/>
          </a:p>
          <a:p>
            <a:endParaRPr lang="en-US" dirty="0"/>
          </a:p>
          <a:p>
            <a:r>
              <a:rPr lang="en-US" dirty="0"/>
              <a:t>Quantum Mechanics (an embarrassment) – Sixty Symbols</a:t>
            </a:r>
          </a:p>
          <a:p>
            <a:r>
              <a:rPr lang="en-US" dirty="0">
                <a:hlinkClick r:id="rId4"/>
              </a:rPr>
              <a:t>https://youtu.be/ZacggH9wB7Y</a:t>
            </a:r>
            <a:endParaRPr lang="en-US" dirty="0"/>
          </a:p>
          <a:p>
            <a:endParaRPr lang="en-US" dirty="0"/>
          </a:p>
        </p:txBody>
      </p:sp>
    </p:spTree>
    <p:extLst>
      <p:ext uri="{BB962C8B-B14F-4D97-AF65-F5344CB8AC3E}">
        <p14:creationId xmlns:p14="http://schemas.microsoft.com/office/powerpoint/2010/main" val="809047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Common Interpretations</a:t>
            </a:r>
          </a:p>
        </p:txBody>
      </p:sp>
      <p:sp>
        <p:nvSpPr>
          <p:cNvPr id="4" name="Text Placeholder 3"/>
          <p:cNvSpPr>
            <a:spLocks noGrp="1"/>
          </p:cNvSpPr>
          <p:nvPr>
            <p:ph type="body" idx="1"/>
          </p:nvPr>
        </p:nvSpPr>
        <p:spPr>
          <a:xfrm>
            <a:off x="914409" y="2183802"/>
            <a:ext cx="5079991" cy="489824"/>
          </a:xfrm>
        </p:spPr>
        <p:txBody>
          <a:bodyPr/>
          <a:lstStyle/>
          <a:p>
            <a:r>
              <a:rPr lang="en-US" b="1" dirty="0"/>
              <a:t>Copenhagen</a:t>
            </a:r>
          </a:p>
        </p:txBody>
      </p:sp>
      <p:sp>
        <p:nvSpPr>
          <p:cNvPr id="5" name="Content Placeholder 4"/>
          <p:cNvSpPr>
            <a:spLocks noGrp="1"/>
          </p:cNvSpPr>
          <p:nvPr>
            <p:ph sz="half" idx="2"/>
          </p:nvPr>
        </p:nvSpPr>
        <p:spPr>
          <a:xfrm>
            <a:off x="685800" y="2673626"/>
            <a:ext cx="5311775" cy="3545059"/>
          </a:xfrm>
        </p:spPr>
        <p:txBody>
          <a:bodyPr>
            <a:normAutofit/>
          </a:bodyPr>
          <a:lstStyle/>
          <a:p>
            <a:r>
              <a:rPr lang="en-US" dirty="0"/>
              <a:t>Heisenberg and Bohr</a:t>
            </a:r>
          </a:p>
          <a:p>
            <a:r>
              <a:rPr lang="en-US" dirty="0"/>
              <a:t>The Wave Function tells you the probability of finding the particle in any given place and in some sense the particle is in all the places at once.</a:t>
            </a:r>
          </a:p>
          <a:p>
            <a:r>
              <a:rPr lang="en-US" dirty="0"/>
              <a:t>At observation the wave function “collapses” and the particle is randomly found at one of the places that were predicted.</a:t>
            </a:r>
          </a:p>
        </p:txBody>
      </p:sp>
      <p:sp>
        <p:nvSpPr>
          <p:cNvPr id="6" name="Text Placeholder 5"/>
          <p:cNvSpPr>
            <a:spLocks noGrp="1"/>
          </p:cNvSpPr>
          <p:nvPr>
            <p:ph type="body" sz="quarter" idx="3"/>
          </p:nvPr>
        </p:nvSpPr>
        <p:spPr>
          <a:xfrm>
            <a:off x="6400800" y="2183802"/>
            <a:ext cx="5105400" cy="489824"/>
          </a:xfrm>
        </p:spPr>
        <p:txBody>
          <a:bodyPr/>
          <a:lstStyle/>
          <a:p>
            <a:r>
              <a:rPr lang="en-US" b="1" dirty="0"/>
              <a:t>Many Worlds</a:t>
            </a:r>
          </a:p>
        </p:txBody>
      </p:sp>
      <p:sp>
        <p:nvSpPr>
          <p:cNvPr id="7" name="Content Placeholder 6"/>
          <p:cNvSpPr>
            <a:spLocks noGrp="1"/>
          </p:cNvSpPr>
          <p:nvPr>
            <p:ph sz="quarter" idx="4"/>
          </p:nvPr>
        </p:nvSpPr>
        <p:spPr>
          <a:xfrm>
            <a:off x="6172200" y="2800028"/>
            <a:ext cx="5334000" cy="3418657"/>
          </a:xfrm>
        </p:spPr>
        <p:txBody>
          <a:bodyPr/>
          <a:lstStyle/>
          <a:p>
            <a:r>
              <a:rPr lang="en-US" dirty="0"/>
              <a:t>Hugh Everett</a:t>
            </a:r>
          </a:p>
          <a:p>
            <a:r>
              <a:rPr lang="en-US" dirty="0"/>
              <a:t>Particles are in one universe and then at observation the universes split and we find ourselves in one of those universes.</a:t>
            </a:r>
          </a:p>
          <a:p>
            <a:r>
              <a:rPr lang="en-US" dirty="0"/>
              <a:t>The particle we observe takes one path, but duplicate particles take other paths in universes in which we don’t live.</a:t>
            </a:r>
          </a:p>
        </p:txBody>
      </p:sp>
    </p:spTree>
    <p:extLst>
      <p:ext uri="{BB962C8B-B14F-4D97-AF65-F5344CB8AC3E}">
        <p14:creationId xmlns:p14="http://schemas.microsoft.com/office/powerpoint/2010/main" val="878928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895600" y="764373"/>
            <a:ext cx="8610600" cy="875584"/>
          </a:xfrm>
        </p:spPr>
        <p:txBody>
          <a:bodyPr/>
          <a:lstStyle/>
          <a:p>
            <a:r>
              <a:rPr lang="en-US" dirty="0"/>
              <a:t>Summary</a:t>
            </a:r>
          </a:p>
        </p:txBody>
      </p:sp>
      <mc:AlternateContent xmlns:mc="http://schemas.openxmlformats.org/markup-compatibility/2006" xmlns:a14="http://schemas.microsoft.com/office/drawing/2010/main">
        <mc:Choice Requires="a14">
          <p:sp>
            <p:nvSpPr>
              <p:cNvPr id="8" name="Content Placeholder 7"/>
              <p:cNvSpPr>
                <a:spLocks noGrp="1"/>
              </p:cNvSpPr>
              <p:nvPr>
                <p:ph idx="1"/>
              </p:nvPr>
            </p:nvSpPr>
            <p:spPr>
              <a:xfrm>
                <a:off x="685800" y="1868558"/>
                <a:ext cx="10820400" cy="4350128"/>
              </a:xfrm>
            </p:spPr>
            <p:txBody>
              <a:bodyPr>
                <a:normAutofit/>
              </a:bodyPr>
              <a:lstStyle/>
              <a:p>
                <a:pPr marL="457200" indent="-457200">
                  <a:buFont typeface="+mj-lt"/>
                  <a:buAutoNum type="arabicPeriod"/>
                </a:pPr>
                <a:r>
                  <a:rPr lang="en-US" sz="2400" dirty="0"/>
                  <a:t>Light comes in tiny bundles called photons. (E=</a:t>
                </a:r>
                <a:r>
                  <a:rPr lang="en-US" sz="2400" dirty="0" err="1"/>
                  <a:t>hf</a:t>
                </a:r>
                <a:r>
                  <a:rPr lang="en-US" sz="2400" dirty="0"/>
                  <a:t>)</a:t>
                </a:r>
              </a:p>
              <a:p>
                <a:pPr marL="457200" indent="-457200">
                  <a:buFont typeface="+mj-lt"/>
                  <a:buAutoNum type="arabicPeriod"/>
                </a:pPr>
                <a:r>
                  <a:rPr lang="en-US" sz="2400" dirty="0"/>
                  <a:t>Particles behave like waves (</a:t>
                </a:r>
                <a14:m>
                  <m:oMath xmlns:m="http://schemas.openxmlformats.org/officeDocument/2006/math">
                    <m:r>
                      <a:rPr lang="en-US" sz="2400" i="1">
                        <a:latin typeface="Cambria Math" panose="02040503050406030204" pitchFamily="18" charset="0"/>
                        <a:ea typeface="Cambria Math" panose="02040503050406030204" pitchFamily="18" charset="0"/>
                      </a:rPr>
                      <m:t>𝜆</m:t>
                    </m:r>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h</m:t>
                        </m:r>
                      </m:num>
                      <m:den>
                        <m:r>
                          <a:rPr lang="en-US" sz="2400" i="1">
                            <a:latin typeface="Cambria Math" panose="02040503050406030204" pitchFamily="18" charset="0"/>
                            <a:ea typeface="Cambria Math" panose="02040503050406030204" pitchFamily="18" charset="0"/>
                          </a:rPr>
                          <m:t>𝑚𝑣</m:t>
                        </m:r>
                      </m:den>
                    </m:f>
                  </m:oMath>
                </a14:m>
                <a:r>
                  <a:rPr lang="en-US" sz="2400" dirty="0"/>
                  <a:t>)</a:t>
                </a:r>
              </a:p>
              <a:p>
                <a:pPr marL="457200" indent="-457200">
                  <a:buFont typeface="+mj-lt"/>
                  <a:buAutoNum type="arabicPeriod"/>
                </a:pPr>
                <a:r>
                  <a:rPr lang="en-US" sz="2400" dirty="0"/>
                  <a:t>But we don’t often notice 1 &amp; 2 because h is so small.</a:t>
                </a:r>
              </a:p>
              <a:p>
                <a:pPr marL="457200" indent="-457200">
                  <a:buFont typeface="+mj-lt"/>
                  <a:buAutoNum type="arabicPeriod"/>
                </a:pPr>
                <a:r>
                  <a:rPr lang="en-US" sz="2400" dirty="0"/>
                  <a:t>Electrons are big waves that surround the nucleus</a:t>
                </a:r>
              </a:p>
              <a:p>
                <a:pPr marL="457200" indent="-457200">
                  <a:buFont typeface="+mj-lt"/>
                  <a:buAutoNum type="arabicPeriod"/>
                </a:pPr>
                <a:r>
                  <a:rPr lang="en-US" sz="2400" dirty="0"/>
                  <a:t>Visible light is made from “falling” electrons</a:t>
                </a:r>
              </a:p>
              <a:p>
                <a:pPr marL="457200" indent="-457200">
                  <a:buFont typeface="+mj-lt"/>
                  <a:buAutoNum type="arabicPeriod"/>
                </a:pPr>
                <a:r>
                  <a:rPr lang="en-US" sz="2400" dirty="0"/>
                  <a:t>There is no such thing as a definite &amp; precise electron (or proton, neutron, or atom)</a:t>
                </a:r>
              </a:p>
              <a:p>
                <a:pPr marL="457200" indent="-457200">
                  <a:buFont typeface="+mj-lt"/>
                  <a:buAutoNum type="arabicPeriod"/>
                </a:pPr>
                <a:r>
                  <a:rPr lang="en-US" sz="2400" dirty="0"/>
                  <a:t>Uncertainty or quantum weirdness is just that—weird and uncertain.  There’s a bit of chance in every interaction.</a:t>
                </a:r>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xfrm>
                <a:off x="685800" y="1868558"/>
                <a:ext cx="10820400" cy="4350128"/>
              </a:xfrm>
              <a:blipFill>
                <a:blip r:embed="rId2"/>
                <a:stretch>
                  <a:fillRect l="-901" t="-1964" r="-113"/>
                </a:stretch>
              </a:blipFill>
            </p:spPr>
            <p:txBody>
              <a:bodyPr/>
              <a:lstStyle/>
              <a:p>
                <a:r>
                  <a:rPr lang="en-US">
                    <a:noFill/>
                  </a:rPr>
                  <a:t> </a:t>
                </a:r>
              </a:p>
            </p:txBody>
          </p:sp>
        </mc:Fallback>
      </mc:AlternateContent>
    </p:spTree>
    <p:extLst>
      <p:ext uri="{BB962C8B-B14F-4D97-AF65-F5344CB8AC3E}">
        <p14:creationId xmlns:p14="http://schemas.microsoft.com/office/powerpoint/2010/main" val="692897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 also exhibits</a:t>
            </a:r>
          </a:p>
        </p:txBody>
      </p:sp>
      <p:sp>
        <p:nvSpPr>
          <p:cNvPr id="3" name="Content Placeholder 2"/>
          <p:cNvSpPr>
            <a:spLocks noGrp="1"/>
          </p:cNvSpPr>
          <p:nvPr>
            <p:ph idx="1"/>
          </p:nvPr>
        </p:nvSpPr>
        <p:spPr/>
        <p:txBody>
          <a:bodyPr>
            <a:normAutofit/>
          </a:bodyPr>
          <a:lstStyle/>
          <a:p>
            <a:r>
              <a:rPr lang="en-US" sz="2400" b="1" dirty="0"/>
              <a:t>Diffraction</a:t>
            </a:r>
            <a:r>
              <a:rPr lang="en-US" sz="2400" dirty="0"/>
              <a:t> (bending of a wave around an obstacle)</a:t>
            </a:r>
          </a:p>
          <a:p>
            <a:r>
              <a:rPr lang="en-US" sz="2400" b="1" dirty="0"/>
              <a:t>Interference </a:t>
            </a:r>
            <a:r>
              <a:rPr lang="en-US" sz="2400" dirty="0"/>
              <a:t>(waves interfere and can either reinforce each other or cancel each other)</a:t>
            </a:r>
          </a:p>
          <a:p>
            <a:r>
              <a:rPr lang="en-US" sz="2400" b="1" dirty="0"/>
              <a:t>Polarization </a:t>
            </a:r>
            <a:r>
              <a:rPr lang="en-US" sz="2400" dirty="0"/>
              <a:t>(waves vibrating in a particular direction can make it through)</a:t>
            </a:r>
          </a:p>
          <a:p>
            <a:r>
              <a:rPr lang="en-US" sz="2400" b="1" dirty="0"/>
              <a:t>Refraction</a:t>
            </a:r>
            <a:r>
              <a:rPr lang="en-US" sz="2400" dirty="0"/>
              <a:t> (waves change speed and direction when entering a new material--as in a prism)</a:t>
            </a:r>
            <a:endParaRPr lang="en-US" dirty="0"/>
          </a:p>
          <a:p>
            <a:pPr algn="ctr"/>
            <a:r>
              <a:rPr lang="en-US" sz="2400" dirty="0"/>
              <a:t>All properties of waves!</a:t>
            </a:r>
          </a:p>
        </p:txBody>
      </p:sp>
    </p:spTree>
    <p:extLst>
      <p:ext uri="{BB962C8B-B14F-4D97-AF65-F5344CB8AC3E}">
        <p14:creationId xmlns:p14="http://schemas.microsoft.com/office/powerpoint/2010/main" val="168599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Blackbody Radiation </a:t>
            </a:r>
            <a:br>
              <a:rPr lang="en-US" dirty="0"/>
            </a:br>
            <a:r>
              <a:rPr lang="en-US" dirty="0"/>
              <a:t>&amp; Max Planck</a:t>
            </a:r>
          </a:p>
        </p:txBody>
      </p:sp>
      <p:sp>
        <p:nvSpPr>
          <p:cNvPr id="3" name="Content Placeholder 2"/>
          <p:cNvSpPr>
            <a:spLocks noGrp="1"/>
          </p:cNvSpPr>
          <p:nvPr>
            <p:ph idx="1"/>
          </p:nvPr>
        </p:nvSpPr>
        <p:spPr/>
        <p:txBody>
          <a:bodyPr/>
          <a:lstStyle/>
          <a:p>
            <a:r>
              <a:rPr lang="en-US" dirty="0"/>
              <a:t>Viewing Guide for </a:t>
            </a:r>
            <a:r>
              <a:rPr lang="en-US" i="1" dirty="0"/>
              <a:t>Easy Explanation of Quantum Theory</a:t>
            </a:r>
            <a:endParaRPr lang="en-US" u="sng" dirty="0">
              <a:hlinkClick r:id="rId2"/>
            </a:endParaRPr>
          </a:p>
          <a:p>
            <a:r>
              <a:rPr lang="en-US" u="sng" dirty="0">
                <a:hlinkClick r:id="rId2"/>
              </a:rPr>
              <a:t>https://youtu.be/S-4Yu3pB_dk?t=1m8s</a:t>
            </a:r>
            <a:endParaRPr lang="en-US" u="sng" dirty="0"/>
          </a:p>
          <a:p>
            <a:r>
              <a:rPr lang="en-US" dirty="0"/>
              <a:t>1:10-13:00</a:t>
            </a:r>
          </a:p>
          <a:p>
            <a:endParaRPr lang="en-US" dirty="0"/>
          </a:p>
          <a:p>
            <a:endParaRPr lang="en-US" dirty="0"/>
          </a:p>
        </p:txBody>
      </p:sp>
    </p:spTree>
    <p:extLst>
      <p:ext uri="{BB962C8B-B14F-4D97-AF65-F5344CB8AC3E}">
        <p14:creationId xmlns:p14="http://schemas.microsoft.com/office/powerpoint/2010/main" val="1052395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Blackbody Radiation </a:t>
            </a:r>
            <a:br>
              <a:rPr lang="en-US" dirty="0"/>
            </a:br>
            <a:r>
              <a:rPr lang="en-US" dirty="0"/>
              <a:t>&amp; Max Planck</a:t>
            </a:r>
          </a:p>
        </p:txBody>
      </p:sp>
      <p:sp>
        <p:nvSpPr>
          <p:cNvPr id="3" name="Content Placeholder 2"/>
          <p:cNvSpPr>
            <a:spLocks noGrp="1"/>
          </p:cNvSpPr>
          <p:nvPr>
            <p:ph idx="1"/>
          </p:nvPr>
        </p:nvSpPr>
        <p:spPr/>
        <p:txBody>
          <a:bodyPr/>
          <a:lstStyle/>
          <a:p>
            <a:r>
              <a:rPr lang="en-US" dirty="0"/>
              <a:t>Viewing Guide for </a:t>
            </a:r>
            <a:r>
              <a:rPr lang="en-US" i="1" dirty="0"/>
              <a:t>Easy Explanation of Quantum Theory</a:t>
            </a:r>
            <a:endParaRPr lang="en-US" u="sng" dirty="0">
              <a:hlinkClick r:id="rId2"/>
            </a:endParaRPr>
          </a:p>
          <a:p>
            <a:r>
              <a:rPr lang="en-US" u="sng" dirty="0">
                <a:hlinkClick r:id="rId2"/>
              </a:rPr>
              <a:t>https://youtu.be/S-4Yu3pB_dk?t=1m8s</a:t>
            </a:r>
            <a:endParaRPr lang="en-US" u="sng" dirty="0"/>
          </a:p>
          <a:p>
            <a:r>
              <a:rPr lang="en-US" u="sng" dirty="0"/>
              <a:t>https://</a:t>
            </a:r>
            <a:r>
              <a:rPr lang="en-US" u="sng" dirty="0" err="1"/>
              <a:t>youtu.be</a:t>
            </a:r>
            <a:r>
              <a:rPr lang="en-US" u="sng" dirty="0"/>
              <a:t>/0pxehdI-GYk</a:t>
            </a:r>
          </a:p>
          <a:p>
            <a:r>
              <a:rPr lang="en-US" dirty="0"/>
              <a:t>1:10-13:00</a:t>
            </a:r>
          </a:p>
          <a:p>
            <a:endParaRPr lang="en-US" dirty="0"/>
          </a:p>
          <a:p>
            <a:r>
              <a:rPr lang="en-US" dirty="0"/>
              <a:t>So Planck assumed light came in small discrete packets of energy called quanta and this explained the frequencies of light emitted by a blackbody better than the wave description.</a:t>
            </a:r>
          </a:p>
          <a:p>
            <a:r>
              <a:rPr lang="en-US" dirty="0"/>
              <a:t>Why did people not easily accept his explanation?</a:t>
            </a:r>
          </a:p>
        </p:txBody>
      </p:sp>
    </p:spTree>
    <p:extLst>
      <p:ext uri="{BB962C8B-B14F-4D97-AF65-F5344CB8AC3E}">
        <p14:creationId xmlns:p14="http://schemas.microsoft.com/office/powerpoint/2010/main" val="3918239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Photoelectric Effect</a:t>
            </a:r>
            <a:br>
              <a:rPr lang="en-US" dirty="0"/>
            </a:br>
            <a:r>
              <a:rPr lang="en-US" dirty="0"/>
              <a:t>&amp; Albert Einstein</a:t>
            </a:r>
          </a:p>
        </p:txBody>
      </p:sp>
      <p:sp>
        <p:nvSpPr>
          <p:cNvPr id="3" name="Content Placeholder 2"/>
          <p:cNvSpPr>
            <a:spLocks noGrp="1"/>
          </p:cNvSpPr>
          <p:nvPr>
            <p:ph idx="1"/>
          </p:nvPr>
        </p:nvSpPr>
        <p:spPr/>
        <p:txBody>
          <a:bodyPr>
            <a:normAutofit lnSpcReduction="10000"/>
          </a:bodyPr>
          <a:lstStyle/>
          <a:p>
            <a:r>
              <a:rPr lang="en-US" dirty="0"/>
              <a:t>Another mystery at the time was the behavior of electrons…which were discovered by JJ Thomson in 1897. </a:t>
            </a:r>
          </a:p>
          <a:p>
            <a:r>
              <a:rPr lang="en-US" dirty="0"/>
              <a:t>Demonstration of photoelectric effect:</a:t>
            </a:r>
          </a:p>
          <a:p>
            <a:r>
              <a:rPr lang="en-US" dirty="0">
                <a:hlinkClick r:id="rId2"/>
              </a:rPr>
              <a:t>https://youtu.be/WO38qVDGgqw</a:t>
            </a:r>
            <a:endParaRPr lang="en-US" dirty="0"/>
          </a:p>
          <a:p>
            <a:endParaRPr lang="en-US" dirty="0"/>
          </a:p>
          <a:p>
            <a:r>
              <a:rPr lang="en-US" dirty="0"/>
              <a:t>The question was, why does the light have to be at a minimum threshold frequency to liberate the electrons?  Why can’t a super intense beam of lower frequency do the job?</a:t>
            </a:r>
          </a:p>
          <a:p>
            <a:endParaRPr lang="en-US" dirty="0"/>
          </a:p>
          <a:p>
            <a:r>
              <a:rPr lang="en-US" dirty="0" err="1"/>
              <a:t>PhET</a:t>
            </a:r>
            <a:r>
              <a:rPr lang="en-US" dirty="0"/>
              <a:t> Simulation of the photoelectric effect...</a:t>
            </a:r>
          </a:p>
          <a:p>
            <a:r>
              <a:rPr lang="en-US" dirty="0">
                <a:hlinkClick r:id="rId3"/>
              </a:rPr>
              <a:t>https://phet.colorado.edu/en/simulation/photoelectric</a:t>
            </a:r>
            <a:endParaRPr lang="en-US" dirty="0"/>
          </a:p>
          <a:p>
            <a:endParaRPr lang="en-US" dirty="0"/>
          </a:p>
        </p:txBody>
      </p:sp>
    </p:spTree>
    <p:extLst>
      <p:ext uri="{BB962C8B-B14F-4D97-AF65-F5344CB8AC3E}">
        <p14:creationId xmlns:p14="http://schemas.microsoft.com/office/powerpoint/2010/main" val="353073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Photoelectric Effect</a:t>
            </a:r>
            <a:br>
              <a:rPr lang="en-US" dirty="0"/>
            </a:br>
            <a:r>
              <a:rPr lang="en-US" dirty="0"/>
              <a:t>&amp; Albert Einstein</a:t>
            </a:r>
          </a:p>
        </p:txBody>
      </p:sp>
      <p:sp>
        <p:nvSpPr>
          <p:cNvPr id="3" name="Content Placeholder 2"/>
          <p:cNvSpPr>
            <a:spLocks noGrp="1"/>
          </p:cNvSpPr>
          <p:nvPr>
            <p:ph idx="1"/>
          </p:nvPr>
        </p:nvSpPr>
        <p:spPr/>
        <p:txBody>
          <a:bodyPr>
            <a:normAutofit/>
          </a:bodyPr>
          <a:lstStyle/>
          <a:p>
            <a:r>
              <a:rPr lang="en-US" dirty="0"/>
              <a:t>The question was, why does the light have to be at a minimum threshold frequency to liberate the electrons?  Why can’t a super intense beam of lower frequency do the job?</a:t>
            </a:r>
          </a:p>
          <a:p>
            <a:endParaRPr lang="en-US" dirty="0"/>
          </a:p>
          <a:p>
            <a:r>
              <a:rPr lang="en-US" dirty="0" err="1"/>
              <a:t>PhET</a:t>
            </a:r>
            <a:r>
              <a:rPr lang="en-US" dirty="0"/>
              <a:t> Simulation of the photoelectric effect...</a:t>
            </a:r>
          </a:p>
          <a:p>
            <a:r>
              <a:rPr lang="en-US" dirty="0">
                <a:hlinkClick r:id="rId2"/>
              </a:rPr>
              <a:t>https://phet.colorado.edu/en/simulation/photoelectric</a:t>
            </a:r>
            <a:endParaRPr lang="en-US" dirty="0"/>
          </a:p>
          <a:p>
            <a:endParaRPr lang="en-US" dirty="0"/>
          </a:p>
          <a:p>
            <a:r>
              <a:rPr lang="en-US" dirty="0"/>
              <a:t>In 1905, Einstein’s solution was that light came in discrete packets of energy (quanta or photons) and if the photon wasn’t of the right energy, it was rejected by the electrons.  His explanation won him the Nobel Prize in 1921.</a:t>
            </a:r>
          </a:p>
        </p:txBody>
      </p:sp>
    </p:spTree>
    <p:extLst>
      <p:ext uri="{BB962C8B-B14F-4D97-AF65-F5344CB8AC3E}">
        <p14:creationId xmlns:p14="http://schemas.microsoft.com/office/powerpoint/2010/main" val="2521234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 Scattering off Electrons &amp; Arthur Compton</a:t>
            </a:r>
          </a:p>
        </p:txBody>
      </p:sp>
      <p:sp>
        <p:nvSpPr>
          <p:cNvPr id="4" name="Content Placeholder 3"/>
          <p:cNvSpPr>
            <a:spLocks noGrp="1"/>
          </p:cNvSpPr>
          <p:nvPr>
            <p:ph sz="half" idx="1"/>
          </p:nvPr>
        </p:nvSpPr>
        <p:spPr/>
        <p:txBody>
          <a:bodyPr>
            <a:normAutofit/>
          </a:bodyPr>
          <a:lstStyle/>
          <a:p>
            <a:r>
              <a:rPr lang="en-US" sz="2600" dirty="0"/>
              <a:t>Arthur Compton’s 1923 paper contained further evidence that light behaved as a particle with momentum!</a:t>
            </a:r>
          </a:p>
          <a:p>
            <a:r>
              <a:rPr lang="en-US" sz="2600" dirty="0"/>
              <a:t>High energy (frequency) light hits an electron and gives up some of its energy and momentum to the electron and leaves at a lower energy and momentum.</a:t>
            </a:r>
          </a:p>
        </p:txBody>
      </p:sp>
      <p:pic>
        <p:nvPicPr>
          <p:cNvPr id="1026" name="Picture 2" descr="http://hyperphysics.phy-astr.gsu.edu/hbase/quantum/imgqua/Comptonr.gif"/>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bwMode="auto">
          <a:xfrm>
            <a:off x="7079673" y="2363085"/>
            <a:ext cx="4142509" cy="3203813"/>
          </a:xfrm>
          <a:prstGeom prst="rect">
            <a:avLst/>
          </a:prstGeom>
          <a:solidFill>
            <a:schemeClr val="tx1"/>
          </a:solidFill>
        </p:spPr>
      </p:pic>
      <p:sp>
        <p:nvSpPr>
          <p:cNvPr id="6" name="Rectangle 5"/>
          <p:cNvSpPr/>
          <p:nvPr/>
        </p:nvSpPr>
        <p:spPr>
          <a:xfrm>
            <a:off x="7287490" y="5659555"/>
            <a:ext cx="3726873" cy="215444"/>
          </a:xfrm>
          <a:prstGeom prst="rect">
            <a:avLst/>
          </a:prstGeom>
        </p:spPr>
        <p:txBody>
          <a:bodyPr wrap="square">
            <a:spAutoFit/>
          </a:bodyPr>
          <a:lstStyle/>
          <a:p>
            <a:r>
              <a:rPr lang="en-US" sz="800" dirty="0"/>
              <a:t>http://hyperphysics.phy-astr.gsu.edu/hbase/quantum/comptint.html</a:t>
            </a:r>
          </a:p>
        </p:txBody>
      </p:sp>
    </p:spTree>
    <p:extLst>
      <p:ext uri="{BB962C8B-B14F-4D97-AF65-F5344CB8AC3E}">
        <p14:creationId xmlns:p14="http://schemas.microsoft.com/office/powerpoint/2010/main" val="495861844"/>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857</TotalTime>
  <Words>2271</Words>
  <Application>Microsoft Macintosh PowerPoint</Application>
  <PresentationFormat>Widescreen</PresentationFormat>
  <Paragraphs>202</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Cambria Math</vt:lpstr>
      <vt:lpstr>Century Gothic</vt:lpstr>
      <vt:lpstr>Mangal</vt:lpstr>
      <vt:lpstr>Vapor Trail</vt:lpstr>
      <vt:lpstr>Quantum Theory</vt:lpstr>
      <vt:lpstr>(Somebody ask me) What is Light?</vt:lpstr>
      <vt:lpstr>What is Light?</vt:lpstr>
      <vt:lpstr>Light also exhibits</vt:lpstr>
      <vt:lpstr>Blackbody Radiation  &amp; Max Planck</vt:lpstr>
      <vt:lpstr>Blackbody Radiation  &amp; Max Planck</vt:lpstr>
      <vt:lpstr>Photoelectric Effect &amp; Albert Einstein</vt:lpstr>
      <vt:lpstr>Photoelectric Effect &amp; Albert Einstein</vt:lpstr>
      <vt:lpstr>Light Scattering off Electrons &amp; Arthur Compton</vt:lpstr>
      <vt:lpstr>What does it mean to be Quantized?</vt:lpstr>
      <vt:lpstr>What does it mean to be Quantized?</vt:lpstr>
      <vt:lpstr>Evidence</vt:lpstr>
      <vt:lpstr>So, wave or particle?</vt:lpstr>
      <vt:lpstr>So, wave or particle?</vt:lpstr>
      <vt:lpstr>So, wave or particle?</vt:lpstr>
      <vt:lpstr>PowerPoint Presentation</vt:lpstr>
      <vt:lpstr>Meanwhile, others were puzzled by Spectra</vt:lpstr>
      <vt:lpstr>Meanwhile, others were puzzled by Spectra</vt:lpstr>
      <vt:lpstr>Amazing story of light</vt:lpstr>
      <vt:lpstr>Hydrogen Spectra  &amp; Niels Bohr</vt:lpstr>
      <vt:lpstr>Hydrogen Spectra  &amp; Niels Bohr</vt:lpstr>
      <vt:lpstr>The Energy of Photons and Electrons is Quantized!</vt:lpstr>
      <vt:lpstr>So…</vt:lpstr>
      <vt:lpstr>So the electron is  behaving as a wave?!</vt:lpstr>
      <vt:lpstr>DE Broglie Wavelengths</vt:lpstr>
      <vt:lpstr>Heisenberg’s Uncertainty Principle</vt:lpstr>
      <vt:lpstr>Heisenberg’s Uncertainty Principle</vt:lpstr>
      <vt:lpstr>Heisenberg’s Uncertainty Principle</vt:lpstr>
      <vt:lpstr>Heisenberg’s Uncertainty Principle</vt:lpstr>
      <vt:lpstr>It Gets weirder…</vt:lpstr>
      <vt:lpstr>It Gets weirder…</vt:lpstr>
      <vt:lpstr>Quantum Interpretations</vt:lpstr>
      <vt:lpstr>Two Common Interpretations</vt:lpstr>
      <vt:lpstr>Summary</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Quantum Theory</dc:title>
  <dc:creator>Matthew Bryant</dc:creator>
  <cp:lastModifiedBy>Bryant, Matthew - NBCT</cp:lastModifiedBy>
  <cp:revision>46</cp:revision>
  <dcterms:created xsi:type="dcterms:W3CDTF">2017-04-10T18:40:21Z</dcterms:created>
  <dcterms:modified xsi:type="dcterms:W3CDTF">2018-11-27T17:17:32Z</dcterms:modified>
</cp:coreProperties>
</file>