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56" r:id="rId2"/>
    <p:sldId id="261" r:id="rId3"/>
    <p:sldId id="264" r:id="rId4"/>
    <p:sldId id="263" r:id="rId5"/>
    <p:sldId id="277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3" r:id="rId15"/>
    <p:sldId id="275" r:id="rId16"/>
    <p:sldId id="276" r:id="rId17"/>
    <p:sldId id="265" r:id="rId18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9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9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9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9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9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96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sz="96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sz="96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sz="96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4"/>
    <p:restoredTop sz="94214" autoAdjust="0"/>
  </p:normalViewPr>
  <p:slideViewPr>
    <p:cSldViewPr>
      <p:cViewPr varScale="1">
        <p:scale>
          <a:sx n="104" d="100"/>
          <a:sy n="104" d="100"/>
        </p:scale>
        <p:origin x="232" y="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CD7C870-D0FF-724D-9F88-C1D77B3A2DCA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C8EFC09-6FA1-F74F-B373-D6190557F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421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25AE83F7-C910-EF43-BEB2-F432DBEDA6FB}" type="slidenum">
              <a:rPr lang="en-US" altLang="en-US">
                <a:latin typeface="Calibri" charset="0"/>
              </a:rPr>
              <a:pPr algn="r" eaLnBrk="1" hangingPunct="1"/>
              <a:t>1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8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C862E07C-3BF1-E046-9C2B-9338FC675F34}" type="slidenum">
              <a:rPr lang="en-US" altLang="en-US">
                <a:latin typeface="Calibri" charset="0"/>
              </a:rPr>
              <a:pPr algn="r" eaLnBrk="1" hangingPunct="1"/>
              <a:t>2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37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63500" dist="44450" dir="16200000" algn="ctr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T0" fmla="*/ 3038475 w 1914"/>
              <a:gd name="T1" fmla="*/ 14258 h 4329"/>
              <a:gd name="T2" fmla="*/ 3038475 w 1914"/>
              <a:gd name="T3" fmla="*/ 6858000 h 4329"/>
              <a:gd name="T4" fmla="*/ 323850 w 1914"/>
              <a:gd name="T5" fmla="*/ 6854832 h 4329"/>
              <a:gd name="T6" fmla="*/ 0 w 1914"/>
              <a:gd name="T7" fmla="*/ 0 h 4329"/>
              <a:gd name="T8" fmla="*/ 3038475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63500" dist="50800" dir="10800000" algn="ctr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54F08-A483-C74C-A375-E47F41F193A1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964C9-D47B-2B4C-ACD1-E2CC187F4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550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DB652-2A65-FE45-ACA9-B6A0704C1E44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CA56D-17A6-284C-97AF-DD49FF7F13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64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B827E-DD29-1E41-8FE6-D698FA87AF5C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6E4F0-2142-D545-B360-D6441DDE89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16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D8ABC-2F52-6A4C-A005-E46CB7939F06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614A5-D38E-C24C-ACD4-D1F577BBC8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56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63500" dist="44450" dir="16200000" algn="ctr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T0" fmla="*/ 3038475 w 1914"/>
              <a:gd name="T1" fmla="*/ 14258 h 4329"/>
              <a:gd name="T2" fmla="*/ 3038475 w 1914"/>
              <a:gd name="T3" fmla="*/ 6858000 h 4329"/>
              <a:gd name="T4" fmla="*/ 323850 w 1914"/>
              <a:gd name="T5" fmla="*/ 6854832 h 4329"/>
              <a:gd name="T6" fmla="*/ 0 w 1914"/>
              <a:gd name="T7" fmla="*/ 0 h 4329"/>
              <a:gd name="T8" fmla="*/ 3038475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63500" dist="50800" dir="10800000" algn="ctr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91695-5571-A949-95FA-674865557241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D279D-4040-574A-B2E6-FF8A500E71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493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D1411-40BF-9F4A-9FDD-38FC03CA9410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9D6004-468D-454D-ADB8-1F4D2261CD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95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1DCE5-9122-8A4A-A4B9-EAAD3D0820C2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E8DC6-7BA4-2D4A-BABC-29ECA3C8F6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42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02606-50A8-2B4B-BB8A-03E777515A9A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5279A-2EF1-E841-8DBE-60413137A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94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D3765-8514-B647-9C88-C2FBFD1C701D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C299D-C2F3-CE49-B60A-E2E50FFC89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18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2E0A8-06E6-FA4B-8AF5-CD2D85281AB6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433" y="6421439"/>
            <a:ext cx="1016000" cy="365125"/>
          </a:xfrm>
        </p:spPr>
        <p:txBody>
          <a:bodyPr/>
          <a:lstStyle>
            <a:lvl1pPr>
              <a:defRPr/>
            </a:lvl1pPr>
          </a:lstStyle>
          <a:p>
            <a:fld id="{FAA6E6E0-721E-3247-BA80-E944F5E7A5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72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6C74F-51B2-EE4B-B353-E7C926BA1F50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F80D7-18BE-A149-87E3-A0D33EAB5D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35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63500" dist="44450" dir="16200000" algn="ctr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63500" dist="50800" dir="10800000" algn="ctr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1439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B233627-CB47-824B-9F7B-D7BE9C96CBA9}" type="datetimeFigureOut">
              <a:rPr lang="en-US"/>
              <a:pPr>
                <a:defRPr/>
              </a:pPr>
              <a:t>4/6/17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1439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1439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B9A98"/>
                </a:solidFill>
              </a:defRPr>
            </a:lvl1pPr>
          </a:lstStyle>
          <a:p>
            <a:fld id="{655A05FB-26EA-A44B-8640-136C5BFAA8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58" r:id="rId2"/>
    <p:sldLayoutId id="2147483760" r:id="rId3"/>
    <p:sldLayoutId id="2147483757" r:id="rId4"/>
    <p:sldLayoutId id="2147483761" r:id="rId5"/>
    <p:sldLayoutId id="2147483756" r:id="rId6"/>
    <p:sldLayoutId id="2147483755" r:id="rId7"/>
    <p:sldLayoutId id="2147483762" r:id="rId8"/>
    <p:sldLayoutId id="2147483763" r:id="rId9"/>
    <p:sldLayoutId id="2147483754" r:id="rId10"/>
    <p:sldLayoutId id="21474837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fCAnNWqQFOQ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ajZojAwfEb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0jjFjC30-4A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Js9V-dXuZU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LVGAKbRdKcY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QL59cxglie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Einstein’s </a:t>
            </a:r>
            <a:r>
              <a:rPr lang="en-US" dirty="0" smtClean="0"/>
              <a:t>General</a:t>
            </a:r>
            <a:r>
              <a:rPr dirty="0" smtClean="0"/>
              <a:t> theory of relativity</a:t>
            </a:r>
            <a:endParaRPr dirty="0"/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1957389" y="1544638"/>
            <a:ext cx="6480175" cy="1752600"/>
          </a:xfrm>
        </p:spPr>
        <p:txBody>
          <a:bodyPr/>
          <a:lstStyle/>
          <a:p>
            <a:pPr eaLnBrk="1" hangingPunct="1"/>
            <a:r>
              <a:rPr lang="en-US" altLang="en-US"/>
              <a:t>Notes to help you understand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Holes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9956800" cy="4952999"/>
          </a:xfrm>
        </p:spPr>
        <p:txBody>
          <a:bodyPr/>
          <a:lstStyle/>
          <a:p>
            <a:r>
              <a:rPr lang="en-US" dirty="0" smtClean="0"/>
              <a:t>Can be formed in Supernova explosion of a star.</a:t>
            </a:r>
          </a:p>
          <a:p>
            <a:r>
              <a:rPr lang="en-US" dirty="0" smtClean="0"/>
              <a:t>Space-Time is so curved around the black hole that light trying to emerge from the black hole simply curves back into the hole!</a:t>
            </a:r>
          </a:p>
          <a:p>
            <a:r>
              <a:rPr lang="en-US" dirty="0" smtClean="0"/>
              <a:t>The closest you can get to a Black Hole and have any hope of not getting pulled in forever is called the </a:t>
            </a:r>
            <a:r>
              <a:rPr lang="en-US" u="sng" dirty="0" smtClean="0"/>
              <a:t>event horizon</a:t>
            </a:r>
            <a:r>
              <a:rPr lang="en-US" dirty="0" smtClean="0"/>
              <a:t>—an spherical boundary around the black hole that’s larger for more massive black holes.</a:t>
            </a:r>
          </a:p>
          <a:p>
            <a:r>
              <a:rPr lang="en-US" dirty="0" smtClean="0"/>
              <a:t>Neil </a:t>
            </a:r>
            <a:r>
              <a:rPr lang="en-US" dirty="0" err="1" smtClean="0"/>
              <a:t>DeGrasse</a:t>
            </a:r>
            <a:r>
              <a:rPr lang="en-US" dirty="0" smtClean="0"/>
              <a:t> Tyson has a book</a:t>
            </a:r>
            <a:r>
              <a:rPr lang="mr-IN" dirty="0" smtClean="0"/>
              <a:t>…</a:t>
            </a:r>
            <a:r>
              <a:rPr lang="en-US" i="1" dirty="0" smtClean="0"/>
              <a:t>Death by Black Hole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0"/>
            <a:ext cx="9191368" cy="6510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0427" y="6510553"/>
            <a:ext cx="6434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www.nasa.gov</a:t>
            </a:r>
            <a:r>
              <a:rPr lang="en-US" sz="800" dirty="0"/>
              <a:t>/audience/</a:t>
            </a:r>
            <a:r>
              <a:rPr lang="en-US" sz="800" dirty="0" err="1"/>
              <a:t>forstudents</a:t>
            </a:r>
            <a:r>
              <a:rPr lang="en-US" sz="800" dirty="0"/>
              <a:t>/k-4/stories/</a:t>
            </a:r>
            <a:r>
              <a:rPr lang="en-US" sz="800" dirty="0" err="1"/>
              <a:t>nasa</a:t>
            </a:r>
            <a:r>
              <a:rPr lang="en-US" sz="800" dirty="0"/>
              <a:t>-knows/what-is-a-black-hole-k4.html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253217"/>
            <a:ext cx="259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first such black hole was detected via its x-ray emissions in the constellation Cygnus.  It’s known as Cygnus X-1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04800"/>
            <a:ext cx="259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While Black Holes don’t emit light themselves, sometimes matter </a:t>
            </a:r>
            <a:r>
              <a:rPr lang="en-US" sz="2400" smtClean="0"/>
              <a:t>falling into the hole heats up and emits light.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677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Interstellar (2014)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417638"/>
            <a:ext cx="2819400" cy="537028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57600" y="1417638"/>
            <a:ext cx="6063847" cy="3785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54102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movie accurately (</a:t>
            </a:r>
            <a:r>
              <a:rPr lang="en-US" sz="2400" smtClean="0"/>
              <a:t>and emotionally) </a:t>
            </a:r>
            <a:r>
              <a:rPr lang="en-US" sz="2400" dirty="0" smtClean="0"/>
              <a:t>depicts time slowing down near a </a:t>
            </a:r>
            <a:r>
              <a:rPr lang="en-US" sz="2400" smtClean="0"/>
              <a:t>black hole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615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Fabric of the Cosmos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watch </a:t>
            </a:r>
            <a:r>
              <a:rPr lang="en-US" dirty="0" smtClean="0"/>
              <a:t>another </a:t>
            </a:r>
            <a:r>
              <a:rPr lang="en-US" dirty="0"/>
              <a:t>clip from Brian Greene’s </a:t>
            </a:r>
            <a:r>
              <a:rPr lang="en-US" dirty="0" smtClean="0"/>
              <a:t>The Fabric of the Cosmos that describes this and the possibility of time travel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DVD Episode “The Illusion of Time” Chapter “Time Travel &amp; The Arrow of Time” ~30:30 to 36:40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youtu.be/fCAnNWqQFOQ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Wow!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must have questions</a:t>
            </a:r>
            <a:r>
              <a:rPr lang="mr-IN" dirty="0"/>
              <a:t>…</a:t>
            </a:r>
            <a:r>
              <a:rPr lang="en-US" dirty="0"/>
              <a:t>I do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Newton vs. Einstein on Gravity</a:t>
            </a:r>
            <a:r>
              <a:rPr lang="mr-IN" dirty="0" smtClean="0"/>
              <a:t>…</a:t>
            </a:r>
            <a:r>
              <a:rPr lang="en-US" smtClean="0"/>
              <a:t>handout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Brian Greene visits KSU Wed. Apr 12!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1676400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I’m happy to award 4 bonus points if you attend and see me after his talk.</a:t>
            </a:r>
          </a:p>
          <a:p>
            <a:endParaRPr lang="en-US" sz="2400" dirty="0"/>
          </a:p>
          <a:p>
            <a:r>
              <a:rPr lang="en-US" sz="2400" dirty="0" smtClean="0"/>
              <a:t>Wednesday, April 12, </a:t>
            </a:r>
          </a:p>
          <a:p>
            <a:r>
              <a:rPr lang="en-US" sz="2400" dirty="0" smtClean="0"/>
              <a:t>7:30pm in the Kiva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270686"/>
            <a:ext cx="360834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4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KSU Planetarium Shows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5181600" cy="4525963"/>
          </a:xfrm>
        </p:spPr>
        <p:txBody>
          <a:bodyPr/>
          <a:lstStyle/>
          <a:p>
            <a:r>
              <a:rPr lang="en-US" dirty="0" smtClean="0"/>
              <a:t>The Search for Extraterrestrial Intelligence</a:t>
            </a:r>
          </a:p>
          <a:p>
            <a:r>
              <a:rPr lang="en-US" dirty="0" smtClean="0"/>
              <a:t>Friday, April 21, 8pm</a:t>
            </a:r>
          </a:p>
          <a:p>
            <a:r>
              <a:rPr lang="en-US" dirty="0" smtClean="0"/>
              <a:t>Saturday, April 22, 8pm</a:t>
            </a:r>
          </a:p>
          <a:p>
            <a:r>
              <a:rPr lang="en-US" sz="3200" dirty="0"/>
              <a:t>Starting April 10</a:t>
            </a:r>
            <a:r>
              <a:rPr lang="en-US" sz="3200" baseline="30000" dirty="0"/>
              <a:t>th</a:t>
            </a:r>
            <a:r>
              <a:rPr lang="en-US" sz="3200" dirty="0"/>
              <a:t>, you must make a reservation by visiting office 115 or calling </a:t>
            </a:r>
            <a:r>
              <a:rPr lang="en-US" sz="3200" dirty="0" smtClean="0"/>
              <a:t>672-7009</a:t>
            </a:r>
            <a:endParaRPr lang="en-US" dirty="0" smtClean="0"/>
          </a:p>
          <a:p>
            <a:r>
              <a:rPr lang="en-US" dirty="0" smtClean="0"/>
              <a:t>4 bonus points with proof of attending.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600201"/>
            <a:ext cx="677333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Discovery of 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Gravitational Waves Hit the Late Show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www.youtube.com/watch?v=ajZojAwfEbs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Einstein’s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Broadly Applicable</a:t>
            </a:r>
            <a:r>
              <a:rPr dirty="0" smtClean="0"/>
              <a:t> theory of relativity</a:t>
            </a:r>
            <a:endParaRPr dirty="0"/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>
          <a:xfrm>
            <a:off x="1957389" y="1544638"/>
            <a:ext cx="6480175" cy="1752600"/>
          </a:xfrm>
        </p:spPr>
        <p:txBody>
          <a:bodyPr/>
          <a:lstStyle/>
          <a:p>
            <a:pPr eaLnBrk="1" hangingPunct="1"/>
            <a:r>
              <a:rPr lang="en-US" altLang="en-US"/>
              <a:t>Notes to help you understand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clip from The Late Show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Brian Greene Explains That Whole General Relativity Thing (~8 minutes)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youtu.be/0jjFjC30-4A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1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difference?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Special Relativity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2800" dirty="0" smtClean="0"/>
              <a:t>General Relativity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sz="2800" dirty="0" smtClean="0"/>
              <a:t>Applies to objects moving at constant speed and direction</a:t>
            </a:r>
          </a:p>
          <a:p>
            <a:r>
              <a:rPr lang="en-US" sz="2800" dirty="0" smtClean="0"/>
              <a:t>Speed of light is constant no matter the motion</a:t>
            </a:r>
          </a:p>
          <a:p>
            <a:r>
              <a:rPr lang="en-US" sz="2800" dirty="0" smtClean="0"/>
              <a:t>Space and Time are relative but connected to each other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800" dirty="0" smtClean="0"/>
              <a:t>Applies to objects—even objects that are accelerating.</a:t>
            </a:r>
          </a:p>
          <a:p>
            <a:r>
              <a:rPr lang="en-US" sz="2800" dirty="0" smtClean="0"/>
              <a:t>Gravity is indistinguishable from acceleration</a:t>
            </a:r>
          </a:p>
          <a:p>
            <a:r>
              <a:rPr lang="en-US" sz="2800" dirty="0" smtClean="0"/>
              <a:t>Space-time is curved and this affects motion and 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801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Einstein’s Equivalence Principle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can’t tell the difference between gravitational acceleration and any other acceleration.</a:t>
            </a:r>
          </a:p>
          <a:p>
            <a:endParaRPr lang="en-US" dirty="0"/>
          </a:p>
          <a:p>
            <a:r>
              <a:rPr lang="en-US" dirty="0" smtClean="0"/>
              <a:t>In an sealed spaceship</a:t>
            </a:r>
            <a:r>
              <a:rPr lang="mr-IN" dirty="0" smtClean="0"/>
              <a:t>…</a:t>
            </a:r>
            <a:r>
              <a:rPr lang="en-US" dirty="0" smtClean="0"/>
              <a:t>your weight might come from the planet’s gravity or the acceleration of the ship—you can’t tell the difference.</a:t>
            </a:r>
          </a:p>
          <a:p>
            <a:r>
              <a:rPr lang="en-US" dirty="0" smtClean="0"/>
              <a:t>The Expanse: NASA Behind the Scenes-Gravity (2min 12 sec)</a:t>
            </a:r>
            <a:endParaRPr lang="en-US" dirty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youtu.be/Js9V-dXuZUM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Einstein’s </a:t>
            </a:r>
            <a:r>
              <a:rPr lang="en-US" smtClean="0"/>
              <a:t>Gravity</a:t>
            </a:r>
            <a:endParaRPr lang="en-US" sz="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600201"/>
            <a:ext cx="5943600" cy="4525963"/>
          </a:xfrm>
        </p:spPr>
        <p:txBody>
          <a:bodyPr/>
          <a:lstStyle/>
          <a:p>
            <a:r>
              <a:rPr lang="en-US" dirty="0" smtClean="0"/>
              <a:t>Einstein’s Theory of General Relativity is a new take on Gravity</a:t>
            </a:r>
          </a:p>
          <a:p>
            <a:r>
              <a:rPr lang="en-US" dirty="0" smtClean="0"/>
              <a:t>Einstein said that what we feel as gravity is but an illusion.  It’s really just us trying to move in a ”straight” line in curved space-time!</a:t>
            </a:r>
          </a:p>
          <a:p>
            <a:r>
              <a:rPr lang="en-US" dirty="0" smtClean="0"/>
              <a:t>Maybe you’ve seen those coin funnels in the mall?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022" y="1862672"/>
            <a:ext cx="5329851" cy="40010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0" y="-400380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www.pensivethoughts.com</a:t>
            </a:r>
            <a:r>
              <a:rPr lang="en-US" sz="800" dirty="0"/>
              <a:t>/2013/07/roll-coin-funnel-surface-at-</a:t>
            </a:r>
            <a:r>
              <a:rPr lang="en-US" sz="800" dirty="0" err="1"/>
              <a:t>sm</a:t>
            </a:r>
            <a:r>
              <a:rPr lang="en-US" sz="800" dirty="0"/>
              <a:t>-mall-of-</a:t>
            </a:r>
            <a:r>
              <a:rPr lang="en-US" sz="800" dirty="0" err="1"/>
              <a:t>asia.html</a:t>
            </a:r>
            <a:endParaRPr lang="en-US" sz="800" dirty="0"/>
          </a:p>
        </p:txBody>
      </p:sp>
      <p:sp>
        <p:nvSpPr>
          <p:cNvPr id="12" name="Rectangle 11"/>
          <p:cNvSpPr/>
          <p:nvPr/>
        </p:nvSpPr>
        <p:spPr>
          <a:xfrm>
            <a:off x="3048000" y="-400380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www.pensivethoughts.com</a:t>
            </a:r>
            <a:r>
              <a:rPr lang="en-US" sz="1600" dirty="0"/>
              <a:t>/2013/07/roll-coin-funnel-surface-at-</a:t>
            </a:r>
            <a:r>
              <a:rPr lang="en-US" sz="1600" dirty="0" err="1"/>
              <a:t>sm</a:t>
            </a:r>
            <a:r>
              <a:rPr lang="en-US" sz="1600" dirty="0"/>
              <a:t>-mall-of-</a:t>
            </a:r>
            <a:r>
              <a:rPr lang="en-US" sz="1600" dirty="0" err="1"/>
              <a:t>asia.html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0" y="6018440"/>
            <a:ext cx="48829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www.pensivethoughts.com</a:t>
            </a:r>
            <a:r>
              <a:rPr lang="en-US" sz="800" dirty="0"/>
              <a:t>/2013/07/roll-coin-funnel-surface-at-</a:t>
            </a:r>
            <a:r>
              <a:rPr lang="en-US" sz="800" dirty="0" err="1"/>
              <a:t>sm</a:t>
            </a:r>
            <a:r>
              <a:rPr lang="en-US" sz="800" dirty="0"/>
              <a:t>-mall-of-</a:t>
            </a:r>
            <a:r>
              <a:rPr lang="en-US" sz="800" dirty="0" err="1"/>
              <a:t>asia.html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3035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Wheeler’s simple explanation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4572000" cy="4525963"/>
          </a:xfrm>
        </p:spPr>
        <p:txBody>
          <a:bodyPr/>
          <a:lstStyle/>
          <a:p>
            <a:r>
              <a:rPr lang="en-US" dirty="0" smtClean="0"/>
              <a:t>“Space tells matter how to move; matter tells space how to curve”</a:t>
            </a:r>
          </a:p>
          <a:p>
            <a:r>
              <a:rPr lang="en-US" dirty="0" smtClean="0"/>
              <a:t>(He also coined the term “black hole!”)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55626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Albert Einstein, Hideki Yukawa, </a:t>
            </a:r>
          </a:p>
          <a:p>
            <a:r>
              <a:rPr lang="en-US" sz="1800" dirty="0" smtClean="0"/>
              <a:t>and John Wheeler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598142"/>
            <a:ext cx="5741935" cy="426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14367" y="5938124"/>
            <a:ext cx="2895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www.bigear.org</a:t>
            </a:r>
            <a:r>
              <a:rPr lang="en-US" sz="800" dirty="0"/>
              <a:t>/CSMO/HTML/CS04/cs04all.htm</a:t>
            </a:r>
          </a:p>
        </p:txBody>
      </p:sp>
    </p:spTree>
    <p:extLst>
      <p:ext uri="{BB962C8B-B14F-4D97-AF65-F5344CB8AC3E}">
        <p14:creationId xmlns:p14="http://schemas.microsoft.com/office/powerpoint/2010/main" val="143453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know it’s true?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Experimentalist vs. Theorist on Einstein’s General Theory of Relativity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youtu.be/LVGAKbRdKcY</a:t>
            </a:r>
            <a:endParaRPr lang="en-US" dirty="0" smtClean="0"/>
          </a:p>
          <a:p>
            <a:r>
              <a:rPr lang="en-US" dirty="0" smtClean="0"/>
              <a:t>Starlight </a:t>
            </a:r>
            <a:r>
              <a:rPr lang="en-US" i="1" dirty="0" smtClean="0"/>
              <a:t>is</a:t>
            </a:r>
            <a:r>
              <a:rPr lang="en-US" dirty="0" smtClean="0"/>
              <a:t> bent by the Sun’s gravity, by the amount predicted by Einstein’s theory!</a:t>
            </a:r>
          </a:p>
          <a:p>
            <a:r>
              <a:rPr lang="en-US" dirty="0" smtClean="0"/>
              <a:t>Since then many other tests have shown Einstein’s theory to work.</a:t>
            </a:r>
          </a:p>
        </p:txBody>
      </p:sp>
    </p:spTree>
    <p:extLst>
      <p:ext uri="{BB962C8B-B14F-4D97-AF65-F5344CB8AC3E}">
        <p14:creationId xmlns:p14="http://schemas.microsoft.com/office/powerpoint/2010/main" val="1626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Fabric of the Cosmos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watch a clip from Brian Greene’s </a:t>
            </a:r>
            <a:r>
              <a:rPr lang="en-US" dirty="0" smtClean="0"/>
              <a:t>The Fabric of the Cosmos that details one such test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DVD Episode “What is Space?” Chapter “The Problem with Gravity” ~17:40 to ~27:44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youtu.be/QL59cxglieM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6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4828</TotalTime>
  <Words>665</Words>
  <Application>Microsoft Macintosh PowerPoint</Application>
  <PresentationFormat>Widescreen</PresentationFormat>
  <Paragraphs>80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Franklin Gothic Book</vt:lpstr>
      <vt:lpstr>Mangal</vt:lpstr>
      <vt:lpstr>Wingdings 2</vt:lpstr>
      <vt:lpstr>Arial</vt:lpstr>
      <vt:lpstr>Technic</vt:lpstr>
      <vt:lpstr>Einstein’s General theory of relativity</vt:lpstr>
      <vt:lpstr>Einstein’s Broadly Applicable theory of relativity</vt:lpstr>
      <vt:lpstr>A clip from The Late Show…</vt:lpstr>
      <vt:lpstr>What’s the difference?</vt:lpstr>
      <vt:lpstr>Einstein’s Equivalence Principle</vt:lpstr>
      <vt:lpstr>Einstein’s Gravity</vt:lpstr>
      <vt:lpstr>John Wheeler’s simple explanation</vt:lpstr>
      <vt:lpstr>How do we know it’s true?</vt:lpstr>
      <vt:lpstr>The Fabric of the Cosmos</vt:lpstr>
      <vt:lpstr>Black Holes</vt:lpstr>
      <vt:lpstr>PowerPoint Presentation</vt:lpstr>
      <vt:lpstr>Interstellar (2014) </vt:lpstr>
      <vt:lpstr>The Fabric of the Cosmos</vt:lpstr>
      <vt:lpstr>Wow!</vt:lpstr>
      <vt:lpstr>Brian Greene visits KSU Wed. Apr 12!</vt:lpstr>
      <vt:lpstr>KSU Planetarium Shows</vt:lpstr>
      <vt:lpstr>The Discovery of Gravitational Waves</vt:lpstr>
    </vt:vector>
  </TitlesOfParts>
  <Company>Kent State University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Einstein’s special theory of relativity</dc:title>
  <dc:creator>Jon Secaur</dc:creator>
  <cp:lastModifiedBy>Matthew Bryant</cp:lastModifiedBy>
  <cp:revision>81</cp:revision>
  <dcterms:created xsi:type="dcterms:W3CDTF">2007-10-29T18:57:42Z</dcterms:created>
  <dcterms:modified xsi:type="dcterms:W3CDTF">2017-04-06T18:29:50Z</dcterms:modified>
</cp:coreProperties>
</file>