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65" r:id="rId5"/>
    <p:sldId id="268" r:id="rId6"/>
    <p:sldId id="269" r:id="rId7"/>
    <p:sldId id="282" r:id="rId8"/>
    <p:sldId id="283" r:id="rId9"/>
    <p:sldId id="270" r:id="rId10"/>
    <p:sldId id="271" r:id="rId11"/>
    <p:sldId id="284" r:id="rId12"/>
    <p:sldId id="272" r:id="rId13"/>
    <p:sldId id="273" r:id="rId14"/>
    <p:sldId id="274" r:id="rId15"/>
    <p:sldId id="275" r:id="rId16"/>
    <p:sldId id="285" r:id="rId17"/>
    <p:sldId id="276" r:id="rId18"/>
    <p:sldId id="277" r:id="rId19"/>
    <p:sldId id="286" r:id="rId20"/>
    <p:sldId id="287" r:id="rId21"/>
    <p:sldId id="288" r:id="rId22"/>
    <p:sldId id="289" r:id="rId23"/>
    <p:sldId id="290" r:id="rId24"/>
    <p:sldId id="291" r:id="rId25"/>
    <p:sldId id="278" r:id="rId26"/>
    <p:sldId id="279" r:id="rId27"/>
    <p:sldId id="292" r:id="rId28"/>
    <p:sldId id="293" r:id="rId29"/>
    <p:sldId id="294" r:id="rId30"/>
    <p:sldId id="280" r:id="rId31"/>
    <p:sldId id="281" r:id="rId32"/>
  </p:sldIdLst>
  <p:sldSz cx="12188825"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86" autoAdjust="0"/>
    <p:restoredTop sz="94629" autoAdjust="0"/>
  </p:normalViewPr>
  <p:slideViewPr>
    <p:cSldViewPr showGuides="1">
      <p:cViewPr varScale="1">
        <p:scale>
          <a:sx n="119" d="100"/>
          <a:sy n="119" d="100"/>
        </p:scale>
        <p:origin x="224" y="57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tags" Target="tags/tag1.xml"/><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4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5/2/17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5/2/17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5/2/17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5/2/17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5/2/17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5/2/17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5/2/17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5/2/17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5/2/17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5/2/17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5/2/17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5/2/17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5/2/17</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outu.be/tXkBfkeJJ5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 Id="rId3" Type="http://schemas.openxmlformats.org/officeDocument/2006/relationships/image" Target="../media/image2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Big Bang Cosmology</a:t>
            </a:r>
          </a:p>
        </p:txBody>
      </p:sp>
      <p:sp>
        <p:nvSpPr>
          <p:cNvPr id="4" name="Subtitle 3"/>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Steady State vs. Expanding Universe</a:t>
            </a:r>
          </a:p>
        </p:txBody>
      </p:sp>
      <p:sp>
        <p:nvSpPr>
          <p:cNvPr id="5" name="Content Placeholder 4"/>
          <p:cNvSpPr>
            <a:spLocks noGrp="1"/>
          </p:cNvSpPr>
          <p:nvPr>
            <p:ph idx="1"/>
          </p:nvPr>
        </p:nvSpPr>
        <p:spPr>
          <a:xfrm>
            <a:off x="1522413" y="1904999"/>
            <a:ext cx="4952999" cy="4114801"/>
          </a:xfrm>
        </p:spPr>
        <p:txBody>
          <a:bodyPr>
            <a:normAutofit/>
          </a:bodyPr>
          <a:lstStyle/>
          <a:p>
            <a:r>
              <a:rPr lang="en-US" sz="2600" dirty="0"/>
              <a:t>Early scientific cosmological theories included Fred Hoyle’s steady-state model in which the universe did not evolve but always looked the same from one epoch to the next.</a:t>
            </a:r>
          </a:p>
          <a:p>
            <a:r>
              <a:rPr lang="en-US" sz="2600" dirty="0"/>
              <a:t>Today, the generally accepted model is the Big Bang model which describes what happened </a:t>
            </a:r>
            <a:r>
              <a:rPr lang="en-US" sz="2600" i="1" dirty="0"/>
              <a:t>after</a:t>
            </a:r>
            <a:r>
              <a:rPr lang="en-US" sz="2600" dirty="0"/>
              <a:t> cosmic expansion began.</a:t>
            </a:r>
          </a:p>
        </p:txBody>
      </p:sp>
      <p:pic>
        <p:nvPicPr>
          <p:cNvPr id="4098" name="Picture 2" descr="https://cosmictimes.gsfc.nasa.gov/online_edition/1955Cosmic/images/steady_state_big_bang.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75412" y="1904999"/>
            <a:ext cx="5186400" cy="3505201"/>
          </a:xfrm>
          <a:prstGeom prst="rect">
            <a:avLst/>
          </a:prstGeom>
          <a:solidFill>
            <a:schemeClr val="accent3"/>
          </a:solidFill>
        </p:spPr>
      </p:pic>
      <p:sp>
        <p:nvSpPr>
          <p:cNvPr id="2" name="Rectangle 1"/>
          <p:cNvSpPr/>
          <p:nvPr/>
        </p:nvSpPr>
        <p:spPr>
          <a:xfrm>
            <a:off x="7392212" y="5499556"/>
            <a:ext cx="3352800" cy="215444"/>
          </a:xfrm>
          <a:prstGeom prst="rect">
            <a:avLst/>
          </a:prstGeom>
        </p:spPr>
        <p:txBody>
          <a:bodyPr wrap="square">
            <a:spAutoFit/>
          </a:bodyPr>
          <a:lstStyle/>
          <a:p>
            <a:r>
              <a:rPr lang="en-US" sz="800" dirty="0"/>
              <a:t>https://cosmictimes.gsfc.nasa.gov/online_edition/1955Cosmic/origin.html</a:t>
            </a:r>
          </a:p>
        </p:txBody>
      </p:sp>
    </p:spTree>
    <p:extLst>
      <p:ext uri="{BB962C8B-B14F-4D97-AF65-F5344CB8AC3E}">
        <p14:creationId xmlns:p14="http://schemas.microsoft.com/office/powerpoint/2010/main" val="86641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Stage and the Actors</a:t>
            </a:r>
          </a:p>
        </p:txBody>
      </p:sp>
      <p:sp>
        <p:nvSpPr>
          <p:cNvPr id="5" name="Text Placeholder 4"/>
          <p:cNvSpPr>
            <a:spLocks noGrp="1"/>
          </p:cNvSpPr>
          <p:nvPr>
            <p:ph type="body" idx="1"/>
          </p:nvPr>
        </p:nvSpPr>
        <p:spPr/>
        <p:txBody>
          <a:bodyPr>
            <a:normAutofit lnSpcReduction="10000"/>
          </a:bodyPr>
          <a:lstStyle/>
          <a:p>
            <a:r>
              <a:rPr lang="en-US" dirty="0"/>
              <a:t>Space-Time</a:t>
            </a:r>
          </a:p>
          <a:p>
            <a:r>
              <a:rPr lang="en-US" dirty="0"/>
              <a:t>Standard Model of Particle Physics</a:t>
            </a:r>
          </a:p>
        </p:txBody>
      </p:sp>
    </p:spTree>
    <p:extLst>
      <p:ext uri="{BB962C8B-B14F-4D97-AF65-F5344CB8AC3E}">
        <p14:creationId xmlns:p14="http://schemas.microsoft.com/office/powerpoint/2010/main" val="91849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9012" y="381000"/>
            <a:ext cx="9144001" cy="1371600"/>
          </a:xfrm>
        </p:spPr>
        <p:txBody>
          <a:bodyPr/>
          <a:lstStyle/>
          <a:p>
            <a:r>
              <a:rPr lang="en-US" dirty="0"/>
              <a:t>The Stage and the Actors…</a:t>
            </a:r>
          </a:p>
        </p:txBody>
      </p:sp>
      <p:sp>
        <p:nvSpPr>
          <p:cNvPr id="7" name="Content Placeholder 6"/>
          <p:cNvSpPr>
            <a:spLocks noGrp="1"/>
          </p:cNvSpPr>
          <p:nvPr>
            <p:ph idx="1"/>
          </p:nvPr>
        </p:nvSpPr>
        <p:spPr>
          <a:xfrm>
            <a:off x="989012" y="1905000"/>
            <a:ext cx="5410199" cy="4648201"/>
          </a:xfrm>
        </p:spPr>
        <p:txBody>
          <a:bodyPr>
            <a:normAutofit/>
          </a:bodyPr>
          <a:lstStyle/>
          <a:p>
            <a:r>
              <a:rPr lang="en-US" sz="2600" dirty="0"/>
              <a:t>“The Stage” is flexible space-time as is described by Einstein’s Theory of General Relativity.  The geometry of the space-time has evolutionary consequences that are detectable observationally.</a:t>
            </a:r>
          </a:p>
          <a:p>
            <a:r>
              <a:rPr lang="en-US" sz="2600" dirty="0"/>
              <a:t>“The Actors” are the members of the </a:t>
            </a:r>
            <a:r>
              <a:rPr lang="en-US" sz="2600" u="sng" dirty="0"/>
              <a:t>standard model of particle physics </a:t>
            </a:r>
            <a:r>
              <a:rPr lang="en-US" sz="2600" dirty="0"/>
              <a:t>which encompasses our understanding of matter, energy, and forces at the fundamental level.</a:t>
            </a:r>
          </a:p>
        </p:txBody>
      </p:sp>
      <p:pic>
        <p:nvPicPr>
          <p:cNvPr id="5126" name="Picture 6" descr="https://higgshunters.files.wordpress.com/2014/08/standard-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1" y="1295400"/>
            <a:ext cx="5585049"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27811" y="6172200"/>
            <a:ext cx="6092825" cy="215444"/>
          </a:xfrm>
          <a:prstGeom prst="rect">
            <a:avLst/>
          </a:prstGeom>
        </p:spPr>
        <p:txBody>
          <a:bodyPr>
            <a:spAutoFit/>
          </a:bodyPr>
          <a:lstStyle/>
          <a:p>
            <a:r>
              <a:rPr lang="en-US" sz="800" dirty="0"/>
              <a:t>https://blog.higgshunters.org/2014/11/28/introduction-to-particle-physics-part-3-order-from-chaos-the-standard-model-arrives/</a:t>
            </a:r>
          </a:p>
        </p:txBody>
      </p:sp>
    </p:spTree>
    <p:extLst>
      <p:ext uri="{BB962C8B-B14F-4D97-AF65-F5344CB8AC3E}">
        <p14:creationId xmlns:p14="http://schemas.microsoft.com/office/powerpoint/2010/main" val="58884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nited-states.cern/sites/uslhc.web.cern.ch/files/images/inline-images/STFC-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9368141" y="3321278"/>
            <a:ext cx="2811988" cy="215444"/>
          </a:xfrm>
          <a:prstGeom prst="rect">
            <a:avLst/>
          </a:prstGeom>
        </p:spPr>
        <p:txBody>
          <a:bodyPr wrap="none">
            <a:spAutoFit/>
          </a:bodyPr>
          <a:lstStyle/>
          <a:p>
            <a:r>
              <a:rPr lang="en-US" sz="800" dirty="0"/>
              <a:t>http://united-states.cern/physics/standard-model-and-beyond</a:t>
            </a:r>
          </a:p>
        </p:txBody>
      </p:sp>
    </p:spTree>
    <p:extLst>
      <p:ext uri="{BB962C8B-B14F-4D97-AF65-F5344CB8AC3E}">
        <p14:creationId xmlns:p14="http://schemas.microsoft.com/office/powerpoint/2010/main" val="121083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Story</a:t>
            </a:r>
          </a:p>
        </p:txBody>
      </p:sp>
      <p:sp>
        <p:nvSpPr>
          <p:cNvPr id="5" name="Text Placeholder 4"/>
          <p:cNvSpPr>
            <a:spLocks noGrp="1"/>
          </p:cNvSpPr>
          <p:nvPr>
            <p:ph type="body" idx="1"/>
          </p:nvPr>
        </p:nvSpPr>
        <p:spPr>
          <a:xfrm>
            <a:off x="1065213" y="5410200"/>
            <a:ext cx="8687333" cy="1295400"/>
          </a:xfrm>
        </p:spPr>
        <p:txBody>
          <a:bodyPr>
            <a:normAutofit fontScale="92500" lnSpcReduction="10000"/>
          </a:bodyPr>
          <a:lstStyle/>
          <a:p>
            <a:r>
              <a:rPr lang="en-US" dirty="0"/>
              <a:t>Singularity</a:t>
            </a:r>
          </a:p>
          <a:p>
            <a:r>
              <a:rPr lang="en-US" dirty="0"/>
              <a:t>Inflation</a:t>
            </a:r>
          </a:p>
          <a:p>
            <a:r>
              <a:rPr lang="en-US" dirty="0"/>
              <a:t>Particle Era</a:t>
            </a:r>
          </a:p>
          <a:p>
            <a:r>
              <a:rPr lang="en-US" dirty="0"/>
              <a:t>Nucleosynthesis</a:t>
            </a:r>
          </a:p>
          <a:p>
            <a:r>
              <a:rPr lang="en-US" dirty="0"/>
              <a:t>Recombination</a:t>
            </a:r>
          </a:p>
        </p:txBody>
      </p:sp>
    </p:spTree>
    <p:extLst>
      <p:ext uri="{BB962C8B-B14F-4D97-AF65-F5344CB8AC3E}">
        <p14:creationId xmlns:p14="http://schemas.microsoft.com/office/powerpoint/2010/main" val="41860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p:txBody>
              <a:bodyPr/>
              <a:lstStyle/>
              <a:p>
                <a:r>
                  <a:rPr lang="en-US" dirty="0"/>
                  <a:t>The Singularity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r>
                  <a:rPr lang="en-US" dirty="0"/>
                  <a:t>)</a:t>
                </a:r>
              </a:p>
            </p:txBody>
          </p:sp>
        </mc:Choice>
        <mc:Fallback xmlns="">
          <p:sp>
            <p:nvSpPr>
              <p:cNvPr id="4" name="Title 3"/>
              <p:cNvSpPr>
                <a:spLocks noGrp="1" noRot="1" noChangeAspect="1" noMove="1" noResize="1" noEditPoints="1" noAdjustHandles="1" noChangeArrowheads="1" noChangeShapeType="1" noTextEdit="1"/>
              </p:cNvSpPr>
              <p:nvPr>
                <p:ph type="title"/>
              </p:nvPr>
            </p:nvSpPr>
            <p:spPr>
              <a:blipFill>
                <a:blip r:embed="rId2"/>
                <a:stretch>
                  <a:fillRect l="-2067" b="-16444"/>
                </a:stretch>
              </a:blipFill>
            </p:spPr>
            <p:txBody>
              <a:bodyPr/>
              <a:lstStyle/>
              <a:p>
                <a:r>
                  <a:rPr lang="en-US">
                    <a:noFill/>
                  </a:rPr>
                  <a:t> </a:t>
                </a:r>
              </a:p>
            </p:txBody>
          </p:sp>
        </mc:Fallback>
      </mc:AlternateContent>
      <p:sp>
        <p:nvSpPr>
          <p:cNvPr id="5" name="Content Placeholder 4"/>
          <p:cNvSpPr>
            <a:spLocks noGrp="1"/>
          </p:cNvSpPr>
          <p:nvPr>
            <p:ph idx="1"/>
          </p:nvPr>
        </p:nvSpPr>
        <p:spPr/>
        <p:txBody>
          <a:bodyPr>
            <a:normAutofit/>
          </a:bodyPr>
          <a:lstStyle/>
          <a:p>
            <a:r>
              <a:rPr lang="en-US" sz="2600" dirty="0"/>
              <a:t>Tracing cosmic history backward takes us to a </a:t>
            </a:r>
            <a:r>
              <a:rPr lang="en-US" sz="2600" u="sng" dirty="0"/>
              <a:t>cosmic singularity</a:t>
            </a:r>
            <a:r>
              <a:rPr lang="en-US" sz="2600" dirty="0"/>
              <a:t> which implies infinite density, temperature, and space-time curvature.  This state is similar to the singularity at the center of a black hole.  As with black holes, a complete theory for it does not yet exist.</a:t>
            </a:r>
          </a:p>
          <a:p>
            <a:r>
              <a:rPr lang="en-US" sz="2600" dirty="0"/>
              <a:t>Physicists expect all the four fundamental forces at this stage would be unified into a single force.  The biggest hurdle yet to be overcome is unifying a quantum field theory of gravity with the other three forces.</a:t>
            </a:r>
          </a:p>
        </p:txBody>
      </p:sp>
    </p:spTree>
    <p:extLst>
      <p:ext uri="{BB962C8B-B14F-4D97-AF65-F5344CB8AC3E}">
        <p14:creationId xmlns:p14="http://schemas.microsoft.com/office/powerpoint/2010/main" val="128396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Inflation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−33</m:t>
                        </m:r>
                      </m:sup>
                    </m:sSup>
                    <m:r>
                      <a:rPr lang="en-US" b="0" i="1" smtClean="0">
                        <a:latin typeface="Cambria Math" panose="02040503050406030204" pitchFamily="18" charset="0"/>
                      </a:rPr>
                      <m:t>𝑠𝑒𝑐𝑜𝑛𝑑𝑠</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067" b="-16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r>
                  <a:rPr lang="en-US" sz="2600" dirty="0"/>
                  <a:t>Theorists have good reasons to believe that quantum fields in this early part of the universe were in an excited state.  As they relaxed the enormous released energy pushed space-time to expand at a stupendous rate.  </a:t>
                </a:r>
              </a:p>
              <a:p>
                <a:r>
                  <a:rPr lang="en-US" sz="2600" dirty="0"/>
                  <a:t>This period is called </a:t>
                </a:r>
                <a:r>
                  <a:rPr lang="en-US" sz="2600" i="1" dirty="0"/>
                  <a:t>inflation</a:t>
                </a:r>
                <a:r>
                  <a:rPr lang="en-US" sz="2600" dirty="0"/>
                  <a:t> and the space is thought to have expanded by a factor of </a:t>
                </a:r>
                <a14:m>
                  <m:oMath xmlns:m="http://schemas.openxmlformats.org/officeDocument/2006/math">
                    <m:sSup>
                      <m:sSupPr>
                        <m:ctrlPr>
                          <a:rPr lang="en-US" sz="2600" i="1" smtClean="0">
                            <a:latin typeface="Cambria Math" charset="0"/>
                          </a:rPr>
                        </m:ctrlPr>
                      </m:sSupPr>
                      <m:e>
                        <m:r>
                          <a:rPr lang="en-US" sz="2600" b="0" i="1" smtClean="0">
                            <a:latin typeface="Cambria Math" panose="02040503050406030204" pitchFamily="18" charset="0"/>
                          </a:rPr>
                          <m:t>10</m:t>
                        </m:r>
                      </m:e>
                      <m:sup>
                        <m:r>
                          <a:rPr lang="en-US" sz="2600" b="0" i="1" smtClean="0">
                            <a:latin typeface="Cambria Math" panose="02040503050406030204" pitchFamily="18" charset="0"/>
                          </a:rPr>
                          <m:t>60</m:t>
                        </m:r>
                      </m:sup>
                    </m:sSup>
                  </m:oMath>
                </a14:m>
                <a:r>
                  <a:rPr lang="en-US" sz="2600" dirty="0"/>
                  <a:t>!</a:t>
                </a:r>
              </a:p>
              <a:p>
                <a:r>
                  <a:rPr lang="en-US" sz="2600" dirty="0"/>
                  <a:t>Inflation ended nearly as quickly as it started and the universe continued to expand but at a much slower rate.</a:t>
                </a:r>
              </a:p>
              <a:p>
                <a:r>
                  <a:rPr lang="en-US" sz="2600" dirty="0"/>
                  <a:t>Remember this is an expansion of space itself—not stuff moving out into a void.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68" t="-2071" r="-1268" b="-9467"/>
                </a:stretch>
              </a:blipFill>
            </p:spPr>
            <p:txBody>
              <a:bodyPr/>
              <a:lstStyle/>
              <a:p>
                <a:r>
                  <a:rPr lang="en-US">
                    <a:noFill/>
                  </a:rPr>
                  <a:t> </a:t>
                </a:r>
              </a:p>
            </p:txBody>
          </p:sp>
        </mc:Fallback>
      </mc:AlternateContent>
    </p:spTree>
    <p:extLst>
      <p:ext uri="{BB962C8B-B14F-4D97-AF65-F5344CB8AC3E}">
        <p14:creationId xmlns:p14="http://schemas.microsoft.com/office/powerpoint/2010/main" val="5505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Particle Era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−33</m:t>
                        </m:r>
                      </m:sup>
                    </m:sSup>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=0.001 </m:t>
                    </m:r>
                    <m:r>
                      <a:rPr lang="en-US" b="0" i="1" smtClean="0">
                        <a:latin typeface="Cambria Math" panose="02040503050406030204" pitchFamily="18" charset="0"/>
                      </a:rPr>
                      <m:t>𝑠</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067" b="-16889"/>
                </a:stretch>
              </a:blipFill>
            </p:spPr>
            <p:txBody>
              <a:bodyPr/>
              <a:lstStyle/>
              <a:p>
                <a:r>
                  <a:rPr lang="en-US">
                    <a:noFill/>
                  </a:rPr>
                  <a:t> </a:t>
                </a:r>
              </a:p>
            </p:txBody>
          </p:sp>
        </mc:Fallback>
      </mc:AlternateContent>
      <p:sp>
        <p:nvSpPr>
          <p:cNvPr id="3" name="Content Placeholder 2"/>
          <p:cNvSpPr>
            <a:spLocks noGrp="1"/>
          </p:cNvSpPr>
          <p:nvPr>
            <p:ph idx="1"/>
          </p:nvPr>
        </p:nvSpPr>
        <p:spPr/>
        <p:txBody>
          <a:bodyPr>
            <a:normAutofit/>
          </a:bodyPr>
          <a:lstStyle/>
          <a:p>
            <a:r>
              <a:rPr lang="en-US" sz="2600" dirty="0"/>
              <a:t>As the universe expanded and cooled, the matter and energy went through a series of “phase transitions” and the fundamental particles of the standard model were produced. (energy into matter)</a:t>
            </a:r>
          </a:p>
          <a:p>
            <a:r>
              <a:rPr lang="en-US" sz="2600" dirty="0"/>
              <a:t>During this particle era quarks and leptons were produced as the universe’s density dropped and the temperature decreased.  </a:t>
            </a:r>
          </a:p>
          <a:p>
            <a:r>
              <a:rPr lang="en-US" sz="2600" dirty="0"/>
              <a:t>Quark soup!</a:t>
            </a:r>
          </a:p>
          <a:p>
            <a:r>
              <a:rPr lang="en-US" sz="2600" dirty="0"/>
              <a:t>One unanswered question is why the universe ended up with more matter particles than anti-matter particles…</a:t>
            </a:r>
          </a:p>
        </p:txBody>
      </p:sp>
    </p:spTree>
    <p:extLst>
      <p:ext uri="{BB962C8B-B14F-4D97-AF65-F5344CB8AC3E}">
        <p14:creationId xmlns:p14="http://schemas.microsoft.com/office/powerpoint/2010/main" val="419393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522413" y="381000"/>
                <a:ext cx="9144001" cy="1143000"/>
              </a:xfrm>
            </p:spPr>
            <p:txBody>
              <a:bodyPr/>
              <a:lstStyle/>
              <a:p>
                <a:r>
                  <a:rPr lang="en-US" dirty="0"/>
                  <a:t>Big Bang Nucleosynthesis </a:t>
                </a:r>
                <a:br>
                  <a:rPr lang="en-US" dirty="0"/>
                </a:br>
                <a:r>
                  <a:rPr lang="en-US" dirty="0"/>
                  <a:t>(</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=0.001</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=3 </m:t>
                    </m:r>
                    <m:r>
                      <a:rPr lang="en-US" b="0" i="1" smtClean="0">
                        <a:latin typeface="Cambria Math" panose="02040503050406030204" pitchFamily="18" charset="0"/>
                      </a:rPr>
                      <m:t>𝑚𝑖𝑛𝑢𝑡𝑒𝑠</m:t>
                    </m:r>
                  </m:oMath>
                </a14:m>
                <a:r>
                  <a:rPr lang="en-US" dirty="0"/>
                  <a:t>)</a:t>
                </a: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522413" y="381000"/>
                <a:ext cx="9144001" cy="1143000"/>
              </a:xfrm>
              <a:blipFill rotWithShape="0">
                <a:blip r:embed="rId2"/>
                <a:stretch>
                  <a:fillRect l="-2067" t="-6417" b="-21925"/>
                </a:stretch>
              </a:blipFill>
            </p:spPr>
            <p:txBody>
              <a:bodyPr/>
              <a:lstStyle/>
              <a:p>
                <a:r>
                  <a:rPr lang="en-US">
                    <a:noFill/>
                  </a:rPr>
                  <a:t> </a:t>
                </a:r>
              </a:p>
            </p:txBody>
          </p:sp>
        </mc:Fallback>
      </mc:AlternateContent>
      <p:sp>
        <p:nvSpPr>
          <p:cNvPr id="3" name="Content Placeholder 2"/>
          <p:cNvSpPr>
            <a:spLocks noGrp="1"/>
          </p:cNvSpPr>
          <p:nvPr>
            <p:ph idx="1"/>
          </p:nvPr>
        </p:nvSpPr>
        <p:spPr>
          <a:xfrm>
            <a:off x="1522413" y="1524001"/>
            <a:ext cx="9134391" cy="4953000"/>
          </a:xfrm>
        </p:spPr>
        <p:txBody>
          <a:bodyPr>
            <a:normAutofit/>
          </a:bodyPr>
          <a:lstStyle/>
          <a:p>
            <a:r>
              <a:rPr lang="en-US" sz="2600" dirty="0"/>
              <a:t>During these first 3 minutes, the light elements, including hydrogen, helium, and lithium, were first forged.</a:t>
            </a:r>
          </a:p>
          <a:p>
            <a:r>
              <a:rPr lang="en-US" sz="2600" dirty="0"/>
              <a:t>H, He, and Li nuclei were synthesized by the Big Bang , hence the name </a:t>
            </a:r>
            <a:r>
              <a:rPr lang="en-US" sz="2600" i="1" dirty="0"/>
              <a:t>Big Bang Nucleosynthesis (BBN)</a:t>
            </a:r>
          </a:p>
          <a:p>
            <a:r>
              <a:rPr lang="en-US" sz="2600" dirty="0"/>
              <a:t>Models indicate that the abundances of the light </a:t>
            </a:r>
            <a:r>
              <a:rPr lang="en-US" sz="2600" u="sng" dirty="0"/>
              <a:t>nuclei</a:t>
            </a:r>
            <a:r>
              <a:rPr lang="en-US" sz="2600" dirty="0"/>
              <a:t> were:</a:t>
            </a:r>
          </a:p>
          <a:p>
            <a:pPr lvl="1"/>
            <a:r>
              <a:rPr lang="en-US" sz="2600" dirty="0"/>
              <a:t>H-1, 75%</a:t>
            </a:r>
          </a:p>
          <a:p>
            <a:pPr lvl="1"/>
            <a:r>
              <a:rPr lang="en-US" sz="2600" dirty="0"/>
              <a:t>He-4, 25%</a:t>
            </a:r>
          </a:p>
          <a:p>
            <a:pPr lvl="1"/>
            <a:r>
              <a:rPr lang="en-US" sz="2600" dirty="0"/>
              <a:t>H-2, 0.0028%</a:t>
            </a:r>
          </a:p>
          <a:p>
            <a:pPr lvl="1"/>
            <a:r>
              <a:rPr lang="en-US" sz="2600" dirty="0"/>
              <a:t>He-3, 0.0015%</a:t>
            </a:r>
          </a:p>
          <a:p>
            <a:pPr lvl="1"/>
            <a:r>
              <a:rPr lang="en-US" sz="2600" dirty="0"/>
              <a:t>Li, 0.000 000 01%</a:t>
            </a:r>
          </a:p>
        </p:txBody>
      </p:sp>
    </p:spTree>
    <p:extLst>
      <p:ext uri="{BB962C8B-B14F-4D97-AF65-F5344CB8AC3E}">
        <p14:creationId xmlns:p14="http://schemas.microsoft.com/office/powerpoint/2010/main" val="31904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522413" y="381000"/>
                <a:ext cx="9144001" cy="838200"/>
              </a:xfrm>
            </p:spPr>
            <p:txBody>
              <a:bodyPr/>
              <a:lstStyle/>
              <a:p>
                <a:r>
                  <a:rPr lang="en-US" dirty="0"/>
                  <a:t>Recombination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~380,000 </m:t>
                    </m:r>
                    <m:r>
                      <a:rPr lang="en-US" b="0" i="1" smtClean="0">
                        <a:latin typeface="Cambria Math" panose="02040503050406030204" pitchFamily="18" charset="0"/>
                      </a:rPr>
                      <m:t>𝑦𝑒𝑎𝑟𝑠</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22413" y="381000"/>
                <a:ext cx="9144001" cy="838200"/>
              </a:xfrm>
              <a:blipFill>
                <a:blip r:embed="rId2"/>
                <a:stretch>
                  <a:fillRect l="-2067" b="-27737"/>
                </a:stretch>
              </a:blipFill>
            </p:spPr>
            <p:txBody>
              <a:bodyPr/>
              <a:lstStyle/>
              <a:p>
                <a:r>
                  <a:rPr lang="en-US">
                    <a:noFill/>
                  </a:rPr>
                  <a:t> </a:t>
                </a:r>
              </a:p>
            </p:txBody>
          </p:sp>
        </mc:Fallback>
      </mc:AlternateContent>
      <p:sp>
        <p:nvSpPr>
          <p:cNvPr id="3" name="Content Placeholder 2"/>
          <p:cNvSpPr>
            <a:spLocks noGrp="1"/>
          </p:cNvSpPr>
          <p:nvPr>
            <p:ph idx="1"/>
          </p:nvPr>
        </p:nvSpPr>
        <p:spPr>
          <a:xfrm>
            <a:off x="1522413" y="1295401"/>
            <a:ext cx="9982199" cy="5105400"/>
          </a:xfrm>
        </p:spPr>
        <p:txBody>
          <a:bodyPr>
            <a:noAutofit/>
          </a:bodyPr>
          <a:lstStyle/>
          <a:p>
            <a:r>
              <a:rPr lang="en-US" sz="2600" dirty="0"/>
              <a:t>The temperature of the universe had cooled enough for electrons to bind to atomic nuclei and the first atoms formed. (Since they were never previously combined, maybe this should really be called </a:t>
            </a:r>
            <a:r>
              <a:rPr lang="en-US" sz="2600" i="1" dirty="0"/>
              <a:t>combination</a:t>
            </a:r>
            <a:r>
              <a:rPr lang="en-US" sz="2600" dirty="0"/>
              <a:t>.)</a:t>
            </a:r>
          </a:p>
          <a:p>
            <a:r>
              <a:rPr lang="en-US" sz="2600" dirty="0"/>
              <a:t>Previous to this, photons interacted so strongly with the free positive nuclei and electrons that the universe was opaque to all forms of EM radiation.</a:t>
            </a:r>
          </a:p>
          <a:p>
            <a:r>
              <a:rPr lang="en-US" sz="2600" dirty="0"/>
              <a:t>During Recombination, the light decoupled from matter and could travel through space without getting stopped.  (Well at least some photons could, some visible and UV photons still got absorbed by hydrogen atoms.)</a:t>
            </a:r>
          </a:p>
          <a:p>
            <a:r>
              <a:rPr lang="en-US" sz="2600" dirty="0"/>
              <a:t>Cosmic Microwave Background radiation was “released.”</a:t>
            </a:r>
          </a:p>
        </p:txBody>
      </p:sp>
    </p:spTree>
    <p:extLst>
      <p:ext uri="{BB962C8B-B14F-4D97-AF65-F5344CB8AC3E}">
        <p14:creationId xmlns:p14="http://schemas.microsoft.com/office/powerpoint/2010/main" val="286071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Cosmic History</a:t>
            </a:r>
          </a:p>
        </p:txBody>
      </p:sp>
      <p:sp>
        <p:nvSpPr>
          <p:cNvPr id="5" name="Text Placeholder 4"/>
          <p:cNvSpPr>
            <a:spLocks noGrp="1"/>
          </p:cNvSpPr>
          <p:nvPr>
            <p:ph type="body" idx="1"/>
          </p:nvPr>
        </p:nvSpPr>
        <p:spPr>
          <a:xfrm>
            <a:off x="1065213" y="5410200"/>
            <a:ext cx="8687333" cy="1143000"/>
          </a:xfrm>
        </p:spPr>
        <p:txBody>
          <a:bodyPr>
            <a:normAutofit/>
          </a:bodyPr>
          <a:lstStyle/>
          <a:p>
            <a:r>
              <a:rPr lang="en-US" dirty="0"/>
              <a:t>Quasars</a:t>
            </a:r>
          </a:p>
          <a:p>
            <a:r>
              <a:rPr lang="en-US" dirty="0"/>
              <a:t>Hubble Deep Field</a:t>
            </a:r>
          </a:p>
          <a:p>
            <a:r>
              <a:rPr lang="en-US" dirty="0"/>
              <a:t>Dark Ages</a:t>
            </a:r>
          </a:p>
          <a:p>
            <a:endParaRPr lang="en-US" dirty="0"/>
          </a:p>
          <a:p>
            <a:endParaRPr lang="en-US" dirty="0"/>
          </a:p>
        </p:txBody>
      </p:sp>
    </p:spTree>
    <p:extLst>
      <p:ext uri="{BB962C8B-B14F-4D97-AF65-F5344CB8AC3E}">
        <p14:creationId xmlns:p14="http://schemas.microsoft.com/office/powerpoint/2010/main" val="197017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pod.nasa.gov/apod/image/0603/CMB_Timeline300.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522412" y="-14909"/>
            <a:ext cx="9601200" cy="68878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10289821" y="3321278"/>
            <a:ext cx="2018501" cy="215444"/>
          </a:xfrm>
          <a:prstGeom prst="rect">
            <a:avLst/>
          </a:prstGeom>
        </p:spPr>
        <p:txBody>
          <a:bodyPr wrap="none">
            <a:spAutoFit/>
          </a:bodyPr>
          <a:lstStyle/>
          <a:p>
            <a:r>
              <a:rPr lang="en-US" sz="800" dirty="0"/>
              <a:t>https://apod.nasa.gov/apod/ap060323.html</a:t>
            </a:r>
          </a:p>
        </p:txBody>
      </p:sp>
    </p:spTree>
    <p:extLst>
      <p:ext uri="{BB962C8B-B14F-4D97-AF65-F5344CB8AC3E}">
        <p14:creationId xmlns:p14="http://schemas.microsoft.com/office/powerpoint/2010/main" val="45161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hotojournal.jpl.nasa.gov/jpegMod/PIA16876_modest.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60437" y="838200"/>
            <a:ext cx="12053776" cy="51635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82325" y="6025652"/>
            <a:ext cx="3810000" cy="215444"/>
          </a:xfrm>
          <a:prstGeom prst="rect">
            <a:avLst/>
          </a:prstGeom>
        </p:spPr>
        <p:txBody>
          <a:bodyPr wrap="square">
            <a:spAutoFit/>
          </a:bodyPr>
          <a:lstStyle/>
          <a:p>
            <a:r>
              <a:rPr lang="en-US" sz="800" dirty="0"/>
              <a:t>https://photojournal.jpl.nasa.gov/gallery/universe?subselect=Mission%3APlanck%3A</a:t>
            </a:r>
          </a:p>
        </p:txBody>
      </p:sp>
    </p:spTree>
    <p:extLst>
      <p:ext uri="{BB962C8B-B14F-4D97-AF65-F5344CB8AC3E}">
        <p14:creationId xmlns:p14="http://schemas.microsoft.com/office/powerpoint/2010/main" val="13008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Evidence for the Big Bang</a:t>
            </a:r>
          </a:p>
        </p:txBody>
      </p:sp>
      <p:sp>
        <p:nvSpPr>
          <p:cNvPr id="5" name="Text Placeholder 4"/>
          <p:cNvSpPr>
            <a:spLocks noGrp="1"/>
          </p:cNvSpPr>
          <p:nvPr>
            <p:ph type="body" idx="1"/>
          </p:nvPr>
        </p:nvSpPr>
        <p:spPr>
          <a:xfrm>
            <a:off x="1065213" y="5410200"/>
            <a:ext cx="8687333" cy="914400"/>
          </a:xfrm>
        </p:spPr>
        <p:txBody>
          <a:bodyPr>
            <a:normAutofit/>
          </a:bodyPr>
          <a:lstStyle/>
          <a:p>
            <a:r>
              <a:rPr lang="en-US" dirty="0"/>
              <a:t>Cosmic Expansion</a:t>
            </a:r>
          </a:p>
          <a:p>
            <a:r>
              <a:rPr lang="en-US" dirty="0"/>
              <a:t>Big Bang Nucleosynthesis</a:t>
            </a:r>
          </a:p>
          <a:p>
            <a:r>
              <a:rPr lang="en-US" dirty="0"/>
              <a:t>The Cosmic Microwave Background</a:t>
            </a:r>
          </a:p>
        </p:txBody>
      </p:sp>
    </p:spTree>
    <p:extLst>
      <p:ext uri="{BB962C8B-B14F-4D97-AF65-F5344CB8AC3E}">
        <p14:creationId xmlns:p14="http://schemas.microsoft.com/office/powerpoint/2010/main" val="160837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Pillar 1: Cosmic Expansion</a:t>
            </a:r>
          </a:p>
        </p:txBody>
      </p:sp>
      <p:sp>
        <p:nvSpPr>
          <p:cNvPr id="5" name="Content Placeholder 4"/>
          <p:cNvSpPr>
            <a:spLocks noGrp="1"/>
          </p:cNvSpPr>
          <p:nvPr>
            <p:ph idx="1"/>
          </p:nvPr>
        </p:nvSpPr>
        <p:spPr/>
        <p:txBody>
          <a:bodyPr>
            <a:normAutofit/>
          </a:bodyPr>
          <a:lstStyle/>
          <a:p>
            <a:r>
              <a:rPr lang="en-US" sz="2800" dirty="0"/>
              <a:t>The universe is expanding as discovered by Edwin Hubble and confirmed through decades of additional observations…</a:t>
            </a:r>
          </a:p>
          <a:p>
            <a:r>
              <a:rPr lang="en-US" sz="2800" dirty="0"/>
              <a:t>…again, the galaxy speed/distance relationship (aka Hubble’s Law) shows that </a:t>
            </a:r>
            <a:r>
              <a:rPr lang="en-US" sz="2800" i="1" dirty="0"/>
              <a:t>space</a:t>
            </a:r>
            <a:r>
              <a:rPr lang="en-US" sz="2800" dirty="0"/>
              <a:t> is expanding (not that galaxies are moving through space).  The farther away the galaxy is, the more space in-between to expand and so it moves away faster.</a:t>
            </a:r>
          </a:p>
        </p:txBody>
      </p:sp>
    </p:spTree>
    <p:extLst>
      <p:ext uri="{BB962C8B-B14F-4D97-AF65-F5344CB8AC3E}">
        <p14:creationId xmlns:p14="http://schemas.microsoft.com/office/powerpoint/2010/main" val="44300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2: Big Bang Nucleosynthesis (BBN)</a:t>
            </a:r>
          </a:p>
        </p:txBody>
      </p:sp>
      <p:sp>
        <p:nvSpPr>
          <p:cNvPr id="3" name="Content Placeholder 2"/>
          <p:cNvSpPr>
            <a:spLocks noGrp="1"/>
          </p:cNvSpPr>
          <p:nvPr>
            <p:ph idx="1"/>
          </p:nvPr>
        </p:nvSpPr>
        <p:spPr>
          <a:xfrm>
            <a:off x="1522413" y="1904999"/>
            <a:ext cx="4114799" cy="4114801"/>
          </a:xfrm>
        </p:spPr>
        <p:txBody>
          <a:bodyPr>
            <a:noAutofit/>
          </a:bodyPr>
          <a:lstStyle/>
          <a:p>
            <a:r>
              <a:rPr lang="en-US" sz="2600" dirty="0"/>
              <a:t>The measured values of light-element abundances correspond very well with those predicted by theory (first published by G. Gamow et. al. in 1948)</a:t>
            </a:r>
          </a:p>
          <a:p>
            <a:r>
              <a:rPr lang="en-US" sz="2600" dirty="0"/>
              <a:t>Gamow, in an effort to be humorous, got Bethe to agree to lend his name to the authors…so </a:t>
            </a:r>
            <a:r>
              <a:rPr lang="en-US" sz="2600" dirty="0" err="1"/>
              <a:t>Alpher</a:t>
            </a:r>
            <a:r>
              <a:rPr lang="en-US" sz="2600" dirty="0"/>
              <a:t>, Bethe, Gamow!</a:t>
            </a:r>
          </a:p>
          <a:p>
            <a:endParaRPr lang="en-US" sz="2600" dirty="0"/>
          </a:p>
        </p:txBody>
      </p:sp>
      <p:pic>
        <p:nvPicPr>
          <p:cNvPr id="9218" name="Picture 2" descr="http://68.media.tumblr.com/tumblr_m5xauk1JUw1qbh26io1_1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012" y="1828066"/>
            <a:ext cx="5561013" cy="50185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9301389" y="4229594"/>
            <a:ext cx="4797427" cy="215446"/>
          </a:xfrm>
          <a:prstGeom prst="rect">
            <a:avLst/>
          </a:prstGeom>
        </p:spPr>
        <p:txBody>
          <a:bodyPr wrap="square">
            <a:spAutoFit/>
          </a:bodyPr>
          <a:lstStyle/>
          <a:p>
            <a:r>
              <a:rPr lang="en-US" sz="800" dirty="0"/>
              <a:t>http://www.itsokaytobesmart.com/post/25508554272/the-alpher-bethe-gamow-paper-who-says-scientists</a:t>
            </a:r>
          </a:p>
        </p:txBody>
      </p:sp>
    </p:spTree>
    <p:extLst>
      <p:ext uri="{BB962C8B-B14F-4D97-AF65-F5344CB8AC3E}">
        <p14:creationId xmlns:p14="http://schemas.microsoft.com/office/powerpoint/2010/main" val="57619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3: </a:t>
            </a:r>
            <a:br>
              <a:rPr lang="en-US" dirty="0"/>
            </a:br>
            <a:r>
              <a:rPr lang="en-US" dirty="0"/>
              <a:t>Cosmic Microwave Background (CMB)</a:t>
            </a:r>
          </a:p>
        </p:txBody>
      </p:sp>
      <p:sp>
        <p:nvSpPr>
          <p:cNvPr id="3" name="Content Placeholder 2"/>
          <p:cNvSpPr>
            <a:spLocks noGrp="1"/>
          </p:cNvSpPr>
          <p:nvPr>
            <p:ph idx="1"/>
          </p:nvPr>
        </p:nvSpPr>
        <p:spPr/>
        <p:txBody>
          <a:bodyPr>
            <a:normAutofit/>
          </a:bodyPr>
          <a:lstStyle/>
          <a:p>
            <a:r>
              <a:rPr lang="en-US" sz="2600" dirty="0"/>
              <a:t>Gamow, </a:t>
            </a:r>
            <a:r>
              <a:rPr lang="en-US" sz="2600" dirty="0" err="1"/>
              <a:t>Alpher</a:t>
            </a:r>
            <a:r>
              <a:rPr lang="en-US" sz="2600" dirty="0"/>
              <a:t>, and Robert Herman predicted the existence of the CMB around 1953.  Arno Penzias and Robert Wilson detected the CMB in the spring of 1964.</a:t>
            </a:r>
          </a:p>
          <a:p>
            <a:r>
              <a:rPr lang="en-US" sz="2600" dirty="0"/>
              <a:t>Originally released at infrared wavelengths, the expansion of the universe has stretched the background wavelengths into the microwave region, hence the name. This matched well with the predicted values.</a:t>
            </a:r>
          </a:p>
          <a:p>
            <a:r>
              <a:rPr lang="en-US" sz="2600" dirty="0"/>
              <a:t>Spacecraft have measured tiny fluctuations in the CMB temp. due to early quantum fluctuations that led to uneven densities that eventually resulted in the formation of galaxies.</a:t>
            </a:r>
          </a:p>
        </p:txBody>
      </p:sp>
    </p:spTree>
    <p:extLst>
      <p:ext uri="{BB962C8B-B14F-4D97-AF65-F5344CB8AC3E}">
        <p14:creationId xmlns:p14="http://schemas.microsoft.com/office/powerpoint/2010/main" val="56649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Based CMB maps of the universe</a:t>
            </a:r>
          </a:p>
        </p:txBody>
      </p:sp>
      <p:pic>
        <p:nvPicPr>
          <p:cNvPr id="10242" name="Picture 2" descr="https://briankoberlein.com/wp-content/uploads/cm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1371" y="1905000"/>
            <a:ext cx="7616559"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61402" y="6064478"/>
            <a:ext cx="2656496" cy="215444"/>
          </a:xfrm>
          <a:prstGeom prst="rect">
            <a:avLst/>
          </a:prstGeom>
        </p:spPr>
        <p:txBody>
          <a:bodyPr wrap="none">
            <a:spAutoFit/>
          </a:bodyPr>
          <a:lstStyle/>
          <a:p>
            <a:r>
              <a:rPr lang="en-US" sz="800" dirty="0"/>
              <a:t>https://briankoberlein.com/2015/06/15/science-in-the-raw/</a:t>
            </a:r>
          </a:p>
        </p:txBody>
      </p:sp>
    </p:spTree>
    <p:extLst>
      <p:ext uri="{BB962C8B-B14F-4D97-AF65-F5344CB8AC3E}">
        <p14:creationId xmlns:p14="http://schemas.microsoft.com/office/powerpoint/2010/main" val="27819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Discovery of Dark Energy</a:t>
            </a:r>
          </a:p>
        </p:txBody>
      </p:sp>
      <p:sp>
        <p:nvSpPr>
          <p:cNvPr id="5" name="Text Placeholder 4"/>
          <p:cNvSpPr>
            <a:spLocks noGrp="1"/>
          </p:cNvSpPr>
          <p:nvPr>
            <p:ph type="body" idx="1"/>
          </p:nvPr>
        </p:nvSpPr>
        <p:spPr/>
        <p:txBody>
          <a:bodyPr/>
          <a:lstStyle/>
          <a:p>
            <a:r>
              <a:rPr lang="en-US" dirty="0" smtClean="0">
                <a:hlinkClick r:id="rId2"/>
              </a:rPr>
              <a:t>Minute Physics Video</a:t>
            </a:r>
            <a:endParaRPr lang="en-US" dirty="0"/>
          </a:p>
        </p:txBody>
      </p:sp>
    </p:spTree>
    <p:extLst>
      <p:ext uri="{BB962C8B-B14F-4D97-AF65-F5344CB8AC3E}">
        <p14:creationId xmlns:p14="http://schemas.microsoft.com/office/powerpoint/2010/main" val="4082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Dark Energy	</a:t>
            </a:r>
          </a:p>
        </p:txBody>
      </p:sp>
      <p:sp>
        <p:nvSpPr>
          <p:cNvPr id="5" name="Content Placeholder 4"/>
          <p:cNvSpPr>
            <a:spLocks noGrp="1"/>
          </p:cNvSpPr>
          <p:nvPr>
            <p:ph idx="1"/>
          </p:nvPr>
        </p:nvSpPr>
        <p:spPr>
          <a:xfrm>
            <a:off x="1522413" y="1904999"/>
            <a:ext cx="4648199" cy="4648201"/>
          </a:xfrm>
        </p:spPr>
        <p:txBody>
          <a:bodyPr/>
          <a:lstStyle/>
          <a:p>
            <a:r>
              <a:rPr lang="en-US" dirty="0"/>
              <a:t>In the 1990</a:t>
            </a:r>
            <a:r>
              <a:rPr lang="en-US" sz="1800" dirty="0"/>
              <a:t>s</a:t>
            </a:r>
            <a:r>
              <a:rPr lang="en-US" dirty="0"/>
              <a:t> astronomers were using Type </a:t>
            </a:r>
            <a:r>
              <a:rPr lang="en-US" dirty="0" err="1"/>
              <a:t>Ia</a:t>
            </a:r>
            <a:r>
              <a:rPr lang="en-US" dirty="0"/>
              <a:t> Supernova to measure distances to farther and farther galaxies.</a:t>
            </a:r>
          </a:p>
          <a:p>
            <a:r>
              <a:rPr lang="en-US" dirty="0"/>
              <a:t>They discovered the universe is expanding at an accelerating rate.</a:t>
            </a:r>
          </a:p>
          <a:p>
            <a:r>
              <a:rPr lang="en-US" dirty="0"/>
              <a:t>The unknown energy powering this expansion is now called </a:t>
            </a:r>
            <a:r>
              <a:rPr lang="en-US" i="1" dirty="0"/>
              <a:t>dark energy</a:t>
            </a:r>
            <a:r>
              <a:rPr lang="en-US" dirty="0"/>
              <a:t>. It makes up about 73% of all the energy/matter in the universe!</a:t>
            </a:r>
          </a:p>
          <a:p>
            <a:endParaRPr lang="en-US" dirty="0"/>
          </a:p>
        </p:txBody>
      </p:sp>
      <p:pic>
        <p:nvPicPr>
          <p:cNvPr id="11266" name="Picture 2" descr="http://www.astronomy.ohio-state.edu/~thompson/1101/HubDiagL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354" y="157161"/>
            <a:ext cx="5008954"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66525" y="3661231"/>
            <a:ext cx="3884612" cy="215444"/>
          </a:xfrm>
          <a:prstGeom prst="rect">
            <a:avLst/>
          </a:prstGeom>
        </p:spPr>
        <p:txBody>
          <a:bodyPr wrap="square">
            <a:spAutoFit/>
          </a:bodyPr>
          <a:lstStyle/>
          <a:p>
            <a:r>
              <a:rPr lang="en-US" sz="800" dirty="0"/>
              <a:t>http://www.astronomy.ohio-state.edu/~thompson/1101/lecture_fate_of_universe.html</a:t>
            </a:r>
          </a:p>
        </p:txBody>
      </p:sp>
      <p:pic>
        <p:nvPicPr>
          <p:cNvPr id="11268" name="Picture 4" descr="https://www.learner.org/courses/physics/visual/img_full/pi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320" y="4191000"/>
            <a:ext cx="5524500" cy="2562225"/>
          </a:xfrm>
          <a:prstGeom prst="rect">
            <a:avLst/>
          </a:prstGeom>
          <a:solidFill>
            <a:schemeClr val="tx1"/>
          </a:solidFill>
        </p:spPr>
      </p:pic>
      <p:sp>
        <p:nvSpPr>
          <p:cNvPr id="3" name="Rectangle 2"/>
          <p:cNvSpPr/>
          <p:nvPr/>
        </p:nvSpPr>
        <p:spPr>
          <a:xfrm>
            <a:off x="7657025" y="3975556"/>
            <a:ext cx="3503612" cy="215444"/>
          </a:xfrm>
          <a:prstGeom prst="rect">
            <a:avLst/>
          </a:prstGeom>
        </p:spPr>
        <p:txBody>
          <a:bodyPr wrap="square">
            <a:spAutoFit/>
          </a:bodyPr>
          <a:lstStyle/>
          <a:p>
            <a:r>
              <a:rPr lang="en-US" sz="800" dirty="0"/>
              <a:t>https://www.learner.org/courses/physics/unit/text.html?unit=11&amp;secNum=6</a:t>
            </a:r>
          </a:p>
        </p:txBody>
      </p:sp>
    </p:spTree>
    <p:extLst>
      <p:ext uri="{BB962C8B-B14F-4D97-AF65-F5344CB8AC3E}">
        <p14:creationId xmlns:p14="http://schemas.microsoft.com/office/powerpoint/2010/main" val="21502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Era of Quasars</a:t>
            </a:r>
          </a:p>
        </p:txBody>
      </p:sp>
      <p:sp>
        <p:nvSpPr>
          <p:cNvPr id="5" name="Content Placeholder 4"/>
          <p:cNvSpPr>
            <a:spLocks noGrp="1"/>
          </p:cNvSpPr>
          <p:nvPr>
            <p:ph idx="1"/>
          </p:nvPr>
        </p:nvSpPr>
        <p:spPr>
          <a:xfrm>
            <a:off x="1454567" y="1905000"/>
            <a:ext cx="4868445" cy="4648200"/>
          </a:xfrm>
        </p:spPr>
        <p:txBody>
          <a:bodyPr>
            <a:noAutofit/>
          </a:bodyPr>
          <a:lstStyle/>
          <a:p>
            <a:r>
              <a:rPr lang="en-US" sz="2600" dirty="0"/>
              <a:t>As discussed earlier, the farther away astronomers look, the farther back in time they observe the universe.</a:t>
            </a:r>
          </a:p>
          <a:p>
            <a:r>
              <a:rPr lang="en-US" sz="2600" dirty="0"/>
              <a:t>The Era of Quasars, well-fed supermassive black holes at the centers of galaxies, came early in cosmic history.</a:t>
            </a:r>
          </a:p>
          <a:p>
            <a:r>
              <a:rPr lang="en-US" sz="2600" dirty="0"/>
              <a:t>The era ended when the abundance of available material to feed the supermassive black holes was used up.</a:t>
            </a:r>
          </a:p>
        </p:txBody>
      </p:sp>
      <p:pic>
        <p:nvPicPr>
          <p:cNvPr id="1026" name="Picture 2" descr="http://people.virginia.edu/~dmw8f/astr5630/Topic14/t14_QSO_hi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412" y="1905000"/>
            <a:ext cx="5519665" cy="39576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66012" y="5907315"/>
            <a:ext cx="3884612" cy="215444"/>
          </a:xfrm>
          <a:prstGeom prst="rect">
            <a:avLst/>
          </a:prstGeom>
        </p:spPr>
        <p:txBody>
          <a:bodyPr wrap="square">
            <a:spAutoFit/>
          </a:bodyPr>
          <a:lstStyle/>
          <a:p>
            <a:r>
              <a:rPr lang="en-US" sz="800" dirty="0"/>
              <a:t>http://people.virginia.edu/~dmw8f/astr5630/Topic14/t14_QSO_SFR_history.html</a:t>
            </a:r>
          </a:p>
        </p:txBody>
      </p:sp>
    </p:spTree>
    <p:extLst>
      <p:ext uri="{BB962C8B-B14F-4D97-AF65-F5344CB8AC3E}">
        <p14:creationId xmlns:p14="http://schemas.microsoft.com/office/powerpoint/2010/main" val="204656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Hubble Deep Fields</a:t>
            </a:r>
          </a:p>
        </p:txBody>
      </p:sp>
      <p:sp>
        <p:nvSpPr>
          <p:cNvPr id="3" name="Content Placeholder 2"/>
          <p:cNvSpPr>
            <a:spLocks noGrp="1"/>
          </p:cNvSpPr>
          <p:nvPr>
            <p:ph idx="1"/>
          </p:nvPr>
        </p:nvSpPr>
        <p:spPr>
          <a:xfrm>
            <a:off x="1522413" y="1904999"/>
            <a:ext cx="5257799" cy="4114801"/>
          </a:xfrm>
        </p:spPr>
        <p:txBody>
          <a:bodyPr>
            <a:noAutofit/>
          </a:bodyPr>
          <a:lstStyle/>
          <a:p>
            <a:r>
              <a:rPr lang="en-US" sz="2600" dirty="0"/>
              <a:t>1996 Hubble Deep Field, HST stared at some patch of sky for 1 entire week (&gt;100 hours).  The patch was “empty” and contained no known objects!</a:t>
            </a:r>
          </a:p>
          <a:p>
            <a:r>
              <a:rPr lang="en-US" sz="2600" dirty="0"/>
              <a:t>Later followed by 2003/2004 Ultra Deep Field and 2012 Extreme Deep Field</a:t>
            </a:r>
          </a:p>
          <a:p>
            <a:r>
              <a:rPr lang="en-US" sz="2600" dirty="0"/>
              <a:t>Reveal a myriad of galaxies far back into cosmic history including collisions and starbursts.</a:t>
            </a:r>
          </a:p>
        </p:txBody>
      </p:sp>
      <p:pic>
        <p:nvPicPr>
          <p:cNvPr id="2050" name="Picture 2" descr="https://apod.nasa.gov/apod/image/9702/deep_hst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212" y="838200"/>
            <a:ext cx="5152214"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44663" y="6324600"/>
            <a:ext cx="2023311" cy="215444"/>
          </a:xfrm>
          <a:prstGeom prst="rect">
            <a:avLst/>
          </a:prstGeom>
        </p:spPr>
        <p:txBody>
          <a:bodyPr wrap="none">
            <a:spAutoFit/>
          </a:bodyPr>
          <a:lstStyle/>
          <a:p>
            <a:r>
              <a:rPr lang="en-US" sz="800" dirty="0"/>
              <a:t>https://apod.nasa.gov/apod/ap980607.html</a:t>
            </a:r>
          </a:p>
        </p:txBody>
      </p:sp>
    </p:spTree>
    <p:extLst>
      <p:ext uri="{BB962C8B-B14F-4D97-AF65-F5344CB8AC3E}">
        <p14:creationId xmlns:p14="http://schemas.microsoft.com/office/powerpoint/2010/main" val="328164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Dark Ages</a:t>
            </a:r>
          </a:p>
        </p:txBody>
      </p:sp>
      <p:sp>
        <p:nvSpPr>
          <p:cNvPr id="3" name="Content Placeholder 2"/>
          <p:cNvSpPr>
            <a:spLocks noGrp="1"/>
          </p:cNvSpPr>
          <p:nvPr>
            <p:ph idx="1"/>
          </p:nvPr>
        </p:nvSpPr>
        <p:spPr/>
        <p:txBody>
          <a:bodyPr>
            <a:normAutofit/>
          </a:bodyPr>
          <a:lstStyle/>
          <a:p>
            <a:r>
              <a:rPr lang="en-US" sz="2600" dirty="0"/>
              <a:t>The Hubble Deep Fields show galaxies as far back as about 13 billion years.  Remember current age estimates for the universe are about 13.7-13.8 billion years.</a:t>
            </a:r>
          </a:p>
          <a:p>
            <a:r>
              <a:rPr lang="en-US" sz="2600" dirty="0"/>
              <a:t>At about 300,000 years after the BB, hydrogen atoms formed and began absorbing visible light photons—the universe was filled with sort of a gray fog—the Dark Ages—opaque to visible and UV light.</a:t>
            </a:r>
          </a:p>
          <a:p>
            <a:r>
              <a:rPr lang="en-US" sz="2600" dirty="0"/>
              <a:t>The Dark Ages ended with the emergence of stars and galaxies where much of the neutral hydrogen gravitationally condensed.</a:t>
            </a:r>
          </a:p>
        </p:txBody>
      </p:sp>
    </p:spTree>
    <p:extLst>
      <p:ext uri="{BB962C8B-B14F-4D97-AF65-F5344CB8AC3E}">
        <p14:creationId xmlns:p14="http://schemas.microsoft.com/office/powerpoint/2010/main" val="254236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Cosmic Structure</a:t>
            </a:r>
          </a:p>
        </p:txBody>
      </p:sp>
      <p:sp>
        <p:nvSpPr>
          <p:cNvPr id="5" name="Text Placeholder 4"/>
          <p:cNvSpPr>
            <a:spLocks noGrp="1"/>
          </p:cNvSpPr>
          <p:nvPr>
            <p:ph type="body" idx="1"/>
          </p:nvPr>
        </p:nvSpPr>
        <p:spPr>
          <a:xfrm>
            <a:off x="1065213" y="5410200"/>
            <a:ext cx="8687333" cy="1143000"/>
          </a:xfrm>
        </p:spPr>
        <p:txBody>
          <a:bodyPr>
            <a:normAutofit/>
          </a:bodyPr>
          <a:lstStyle/>
          <a:p>
            <a:r>
              <a:rPr lang="en-US" dirty="0"/>
              <a:t>First Stages—Rich get Richer</a:t>
            </a:r>
          </a:p>
          <a:p>
            <a:r>
              <a:rPr lang="en-US" dirty="0"/>
              <a:t>Dark Matter</a:t>
            </a:r>
          </a:p>
        </p:txBody>
      </p:sp>
    </p:spTree>
    <p:extLst>
      <p:ext uri="{BB962C8B-B14F-4D97-AF65-F5344CB8AC3E}">
        <p14:creationId xmlns:p14="http://schemas.microsoft.com/office/powerpoint/2010/main" val="92094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1</a:t>
            </a:r>
            <a:r>
              <a:rPr lang="en-US" baseline="30000" dirty="0"/>
              <a:t>st</a:t>
            </a:r>
            <a:r>
              <a:rPr lang="en-US" dirty="0"/>
              <a:t> Stages: The Rich Get Richer</a:t>
            </a:r>
          </a:p>
        </p:txBody>
      </p:sp>
      <p:sp>
        <p:nvSpPr>
          <p:cNvPr id="5" name="Content Placeholder 4"/>
          <p:cNvSpPr>
            <a:spLocks noGrp="1"/>
          </p:cNvSpPr>
          <p:nvPr>
            <p:ph idx="1"/>
          </p:nvPr>
        </p:nvSpPr>
        <p:spPr>
          <a:xfrm>
            <a:off x="1522414" y="1904999"/>
            <a:ext cx="7977426" cy="4114801"/>
          </a:xfrm>
        </p:spPr>
        <p:txBody>
          <a:bodyPr>
            <a:noAutofit/>
          </a:bodyPr>
          <a:lstStyle/>
          <a:p>
            <a:r>
              <a:rPr lang="en-US" sz="2600" dirty="0"/>
              <a:t>Density perturbations, which are small differences in mass in one place versus another, formed the seeds around which all larger structures could be created by gravity</a:t>
            </a:r>
          </a:p>
          <a:p>
            <a:r>
              <a:rPr lang="en-US" sz="2600" dirty="0"/>
              <a:t>The first stars were many times larger than stars that exist today because of the absence of heavier elements to limit their growth (100-300 solar masses)</a:t>
            </a:r>
          </a:p>
          <a:p>
            <a:r>
              <a:rPr lang="en-US" sz="2600" dirty="0"/>
              <a:t>The first black holes were the progenitors of quasars</a:t>
            </a:r>
          </a:p>
          <a:p>
            <a:r>
              <a:rPr lang="en-US" sz="2600" dirty="0"/>
              <a:t>Ionizing radiation from the first stars and black holes ended the dark ages by ionizing neutral hydrogen.</a:t>
            </a:r>
          </a:p>
        </p:txBody>
      </p:sp>
      <p:pic>
        <p:nvPicPr>
          <p:cNvPr id="3074" name="Picture 2" descr="https://farm6.staticflickr.com/5461/9682953582_7029d9580d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9839" y="381000"/>
            <a:ext cx="2333149"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823073" y="6553200"/>
            <a:ext cx="1686680" cy="215444"/>
          </a:xfrm>
          <a:prstGeom prst="rect">
            <a:avLst/>
          </a:prstGeom>
        </p:spPr>
        <p:txBody>
          <a:bodyPr wrap="none">
            <a:spAutoFit/>
          </a:bodyPr>
          <a:lstStyle/>
          <a:p>
            <a:r>
              <a:rPr lang="en-US" sz="800" dirty="0"/>
              <a:t>https://jwst.nasa.gov/firstlight.html</a:t>
            </a:r>
          </a:p>
        </p:txBody>
      </p:sp>
    </p:spTree>
    <p:extLst>
      <p:ext uri="{BB962C8B-B14F-4D97-AF65-F5344CB8AC3E}">
        <p14:creationId xmlns:p14="http://schemas.microsoft.com/office/powerpoint/2010/main" val="4514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Matter</a:t>
            </a:r>
          </a:p>
        </p:txBody>
      </p:sp>
      <p:sp>
        <p:nvSpPr>
          <p:cNvPr id="3" name="Content Placeholder 2"/>
          <p:cNvSpPr>
            <a:spLocks noGrp="1"/>
          </p:cNvSpPr>
          <p:nvPr>
            <p:ph idx="1"/>
          </p:nvPr>
        </p:nvSpPr>
        <p:spPr/>
        <p:txBody>
          <a:bodyPr>
            <a:normAutofit/>
          </a:bodyPr>
          <a:lstStyle/>
          <a:p>
            <a:r>
              <a:rPr lang="en-US" sz="2600" dirty="0"/>
              <a:t>Dark matter (now thought to make up about 87% of matter in the universe) played a fundamental role in cosmic evolution.  Through simulations, astronomers have learned that dark matter was present from the beginning and is must have been “cold” or moving at non-relativistic speeds</a:t>
            </a:r>
          </a:p>
          <a:p>
            <a:r>
              <a:rPr lang="en-US" sz="2600" dirty="0"/>
              <a:t>In galactic evolution, spiral galaxies evolve into elliptical galaxies through collisions.</a:t>
            </a:r>
          </a:p>
          <a:p>
            <a:endParaRPr lang="en-US" sz="2600" dirty="0"/>
          </a:p>
          <a:p>
            <a:r>
              <a:rPr lang="en-US" sz="2600" dirty="0"/>
              <a:t>What about from zero to 300,000 years after the BB?</a:t>
            </a:r>
          </a:p>
        </p:txBody>
      </p:sp>
    </p:spTree>
    <p:extLst>
      <p:ext uri="{BB962C8B-B14F-4D97-AF65-F5344CB8AC3E}">
        <p14:creationId xmlns:p14="http://schemas.microsoft.com/office/powerpoint/2010/main" val="209500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Competing Cosmologies</a:t>
            </a:r>
          </a:p>
        </p:txBody>
      </p:sp>
      <p:sp>
        <p:nvSpPr>
          <p:cNvPr id="5" name="Text Placeholder 4"/>
          <p:cNvSpPr>
            <a:spLocks noGrp="1"/>
          </p:cNvSpPr>
          <p:nvPr>
            <p:ph type="body" idx="1"/>
          </p:nvPr>
        </p:nvSpPr>
        <p:spPr>
          <a:xfrm>
            <a:off x="1065213" y="5410200"/>
            <a:ext cx="8687333" cy="914400"/>
          </a:xfrm>
        </p:spPr>
        <p:txBody>
          <a:bodyPr>
            <a:normAutofit/>
          </a:bodyPr>
          <a:lstStyle/>
          <a:p>
            <a:endParaRPr lang="en-US" dirty="0"/>
          </a:p>
        </p:txBody>
      </p:sp>
    </p:spTree>
    <p:extLst>
      <p:ext uri="{BB962C8B-B14F-4D97-AF65-F5344CB8AC3E}">
        <p14:creationId xmlns:p14="http://schemas.microsoft.com/office/powerpoint/2010/main" val="143961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schemas.microsoft.com/office/2006/metadata/properties"/>
    <ds:schemaRef ds:uri="http://purl.org/dc/terms/"/>
    <ds:schemaRef ds:uri="http://schemas.microsoft.com/office/2006/documentManagement/types"/>
    <ds:schemaRef ds:uri="http://purl.org/dc/elements/1.1/"/>
    <ds:schemaRef ds:uri="4873beb7-5857-4685-be1f-d57550cc96cc"/>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tf02895261</Template>
  <TotalTime>619</TotalTime>
  <Words>1327</Words>
  <Application>Microsoft Macintosh PowerPoint</Application>
  <PresentationFormat>Custom</PresentationFormat>
  <Paragraphs>106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Cambria Math</vt:lpstr>
      <vt:lpstr>Corbel</vt:lpstr>
      <vt:lpstr>Arial</vt:lpstr>
      <vt:lpstr>Digital Blue Tunnel 16x9</vt:lpstr>
      <vt:lpstr>Big Bang Cosmology</vt:lpstr>
      <vt:lpstr>Cosmic History</vt:lpstr>
      <vt:lpstr>The Era of Quasars</vt:lpstr>
      <vt:lpstr>Hubble Deep Fields</vt:lpstr>
      <vt:lpstr>The Dark Ages</vt:lpstr>
      <vt:lpstr>Building Cosmic Structure</vt:lpstr>
      <vt:lpstr>The 1st Stages: The Rich Get Richer</vt:lpstr>
      <vt:lpstr>Dark Matter</vt:lpstr>
      <vt:lpstr>Competing Cosmologies</vt:lpstr>
      <vt:lpstr>Steady State vs. Expanding Universe</vt:lpstr>
      <vt:lpstr>The Stage and the Actors</vt:lpstr>
      <vt:lpstr>The Stage and the Actors…</vt:lpstr>
      <vt:lpstr>PowerPoint Presentation</vt:lpstr>
      <vt:lpstr>The Story</vt:lpstr>
      <vt:lpstr>The Singularity (t=0)</vt:lpstr>
      <vt:lpstr>Inflation (t=0 to t=〖10〗^(-33) seconds)</vt:lpstr>
      <vt:lpstr>Particle Era (t=〖10〗^(-33) s to t=0.001 s)</vt:lpstr>
      <vt:lpstr>Big Bang Nucleosynthesis  (t=0.001s to t=3 minutes)</vt:lpstr>
      <vt:lpstr>Recombination (t~380,000 years)</vt:lpstr>
      <vt:lpstr>PowerPoint Presentation</vt:lpstr>
      <vt:lpstr>PowerPoint Presentation</vt:lpstr>
      <vt:lpstr>Evidence for the Big Bang</vt:lpstr>
      <vt:lpstr>Pillar 1: Cosmic Expansion</vt:lpstr>
      <vt:lpstr>Pillar 2: Big Bang Nucleosynthesis (BBN)</vt:lpstr>
      <vt:lpstr>Pillar 3:  Cosmic Microwave Background (CMB)</vt:lpstr>
      <vt:lpstr>Space Based CMB maps of the universe</vt:lpstr>
      <vt:lpstr>The Discovery of Dark Energy</vt:lpstr>
      <vt:lpstr>Dark Energy </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Matt</dc:creator>
  <cp:lastModifiedBy>Matthew Bryant</cp:lastModifiedBy>
  <cp:revision>30</cp:revision>
  <dcterms:created xsi:type="dcterms:W3CDTF">2017-01-15T17:25:22Z</dcterms:created>
  <dcterms:modified xsi:type="dcterms:W3CDTF">2017-05-02T16:03:46Z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