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sldIdLst>
    <p:sldId id="256" r:id="rId2"/>
    <p:sldId id="257" r:id="rId3"/>
    <p:sldId id="258" r:id="rId4"/>
    <p:sldId id="262" r:id="rId5"/>
    <p:sldId id="278" r:id="rId6"/>
    <p:sldId id="263" r:id="rId7"/>
    <p:sldId id="279" r:id="rId8"/>
    <p:sldId id="264" r:id="rId9"/>
    <p:sldId id="265" r:id="rId10"/>
    <p:sldId id="259" r:id="rId11"/>
    <p:sldId id="266" r:id="rId12"/>
    <p:sldId id="267" r:id="rId13"/>
    <p:sldId id="268" r:id="rId14"/>
    <p:sldId id="260" r:id="rId15"/>
    <p:sldId id="270" r:id="rId16"/>
    <p:sldId id="281" r:id="rId17"/>
    <p:sldId id="269" r:id="rId18"/>
    <p:sldId id="273" r:id="rId19"/>
    <p:sldId id="271" r:id="rId20"/>
    <p:sldId id="280" r:id="rId21"/>
    <p:sldId id="272" r:id="rId22"/>
    <p:sldId id="274" r:id="rId23"/>
    <p:sldId id="261" r:id="rId24"/>
    <p:sldId id="282" r:id="rId25"/>
    <p:sldId id="275" r:id="rId26"/>
    <p:sldId id="283" r:id="rId27"/>
    <p:sldId id="284" r:id="rId28"/>
    <p:sldId id="276" r:id="rId29"/>
    <p:sldId id="27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73"/>
    <p:restoredTop sz="94659"/>
  </p:normalViewPr>
  <p:slideViewPr>
    <p:cSldViewPr snapToGrid="0" snapToObjects="1">
      <p:cViewPr varScale="1">
        <p:scale>
          <a:sx n="96" d="100"/>
          <a:sy n="96" d="100"/>
        </p:scale>
        <p:origin x="184"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8A395C11-FC90-5E4B-94FB-387CD57C733A}" type="datetimeFigureOut">
              <a:rPr lang="en-US" smtClean="0"/>
              <a:t>4/18/17</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3C7D85D8-F2FB-4C4F-9C68-1DB4A372C783}" type="slidenum">
              <a:rPr lang="en-US" smtClean="0"/>
              <a:t>‹#›</a:t>
            </a:fld>
            <a:endParaRPr lang="en-US"/>
          </a:p>
        </p:txBody>
      </p:sp>
    </p:spTree>
    <p:extLst>
      <p:ext uri="{BB962C8B-B14F-4D97-AF65-F5344CB8AC3E}">
        <p14:creationId xmlns:p14="http://schemas.microsoft.com/office/powerpoint/2010/main" val="364763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395C11-FC90-5E4B-94FB-387CD57C733A}" type="datetimeFigureOut">
              <a:rPr lang="en-US" smtClean="0"/>
              <a:t>4/18/17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7D85D8-F2FB-4C4F-9C68-1DB4A372C783}" type="slidenum">
              <a:rPr lang="en-US" smtClean="0"/>
              <a:t>‹#›</a:t>
            </a:fld>
            <a:endParaRPr lang="en-US"/>
          </a:p>
        </p:txBody>
      </p:sp>
    </p:spTree>
    <p:extLst>
      <p:ext uri="{BB962C8B-B14F-4D97-AF65-F5344CB8AC3E}">
        <p14:creationId xmlns:p14="http://schemas.microsoft.com/office/powerpoint/2010/main" val="1519684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8A395C11-FC90-5E4B-94FB-387CD57C733A}" type="datetimeFigureOut">
              <a:rPr lang="en-US" smtClean="0"/>
              <a:t>4/18/17</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3C7D85D8-F2FB-4C4F-9C68-1DB4A372C783}" type="slidenum">
              <a:rPr lang="en-US" smtClean="0"/>
              <a:t>‹#›</a:t>
            </a:fld>
            <a:endParaRPr lang="en-US"/>
          </a:p>
        </p:txBody>
      </p:sp>
    </p:spTree>
    <p:extLst>
      <p:ext uri="{BB962C8B-B14F-4D97-AF65-F5344CB8AC3E}">
        <p14:creationId xmlns:p14="http://schemas.microsoft.com/office/powerpoint/2010/main" val="1317856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8A395C11-FC90-5E4B-94FB-387CD57C733A}" type="datetimeFigureOut">
              <a:rPr lang="en-US" smtClean="0"/>
              <a:t>4/18/17</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3C7D85D8-F2FB-4C4F-9C68-1DB4A372C783}"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2532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8A395C11-FC90-5E4B-94FB-387CD57C733A}" type="datetimeFigureOut">
              <a:rPr lang="en-US" smtClean="0"/>
              <a:t>4/18/17</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3C7D85D8-F2FB-4C4F-9C68-1DB4A372C783}" type="slidenum">
              <a:rPr lang="en-US" smtClean="0"/>
              <a:t>‹#›</a:t>
            </a:fld>
            <a:endParaRPr lang="en-US"/>
          </a:p>
        </p:txBody>
      </p:sp>
    </p:spTree>
    <p:extLst>
      <p:ext uri="{BB962C8B-B14F-4D97-AF65-F5344CB8AC3E}">
        <p14:creationId xmlns:p14="http://schemas.microsoft.com/office/powerpoint/2010/main" val="1433659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A395C11-FC90-5E4B-94FB-387CD57C733A}" type="datetimeFigureOut">
              <a:rPr lang="en-US" smtClean="0"/>
              <a:t>4/18/17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7D85D8-F2FB-4C4F-9C68-1DB4A372C783}" type="slidenum">
              <a:rPr lang="en-US" smtClean="0"/>
              <a:t>‹#›</a:t>
            </a:fld>
            <a:endParaRPr lang="en-US"/>
          </a:p>
        </p:txBody>
      </p:sp>
    </p:spTree>
    <p:extLst>
      <p:ext uri="{BB962C8B-B14F-4D97-AF65-F5344CB8AC3E}">
        <p14:creationId xmlns:p14="http://schemas.microsoft.com/office/powerpoint/2010/main" val="746461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A395C11-FC90-5E4B-94FB-387CD57C733A}" type="datetimeFigureOut">
              <a:rPr lang="en-US" smtClean="0"/>
              <a:t>4/18/17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7D85D8-F2FB-4C4F-9C68-1DB4A372C783}" type="slidenum">
              <a:rPr lang="en-US" smtClean="0"/>
              <a:t>‹#›</a:t>
            </a:fld>
            <a:endParaRPr lang="en-US"/>
          </a:p>
        </p:txBody>
      </p:sp>
    </p:spTree>
    <p:extLst>
      <p:ext uri="{BB962C8B-B14F-4D97-AF65-F5344CB8AC3E}">
        <p14:creationId xmlns:p14="http://schemas.microsoft.com/office/powerpoint/2010/main" val="184494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395C11-FC90-5E4B-94FB-387CD57C733A}" type="datetimeFigureOut">
              <a:rPr lang="en-US" smtClean="0"/>
              <a:t>4/18/17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7D85D8-F2FB-4C4F-9C68-1DB4A372C783}" type="slidenum">
              <a:rPr lang="en-US" smtClean="0"/>
              <a:t>‹#›</a:t>
            </a:fld>
            <a:endParaRPr lang="en-US"/>
          </a:p>
        </p:txBody>
      </p:sp>
    </p:spTree>
    <p:extLst>
      <p:ext uri="{BB962C8B-B14F-4D97-AF65-F5344CB8AC3E}">
        <p14:creationId xmlns:p14="http://schemas.microsoft.com/office/powerpoint/2010/main" val="1975604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8A395C11-FC90-5E4B-94FB-387CD57C733A}" type="datetimeFigureOut">
              <a:rPr lang="en-US" smtClean="0"/>
              <a:t>4/18/17</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3C7D85D8-F2FB-4C4F-9C68-1DB4A372C783}" type="slidenum">
              <a:rPr lang="en-US" smtClean="0"/>
              <a:t>‹#›</a:t>
            </a:fld>
            <a:endParaRPr lang="en-US"/>
          </a:p>
        </p:txBody>
      </p:sp>
    </p:spTree>
    <p:extLst>
      <p:ext uri="{BB962C8B-B14F-4D97-AF65-F5344CB8AC3E}">
        <p14:creationId xmlns:p14="http://schemas.microsoft.com/office/powerpoint/2010/main" val="1734820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395C11-FC90-5E4B-94FB-387CD57C733A}" type="datetimeFigureOut">
              <a:rPr lang="en-US" smtClean="0"/>
              <a:t>4/18/17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7D85D8-F2FB-4C4F-9C68-1DB4A372C783}" type="slidenum">
              <a:rPr lang="en-US" smtClean="0"/>
              <a:t>‹#›</a:t>
            </a:fld>
            <a:endParaRPr lang="en-US"/>
          </a:p>
        </p:txBody>
      </p:sp>
    </p:spTree>
    <p:extLst>
      <p:ext uri="{BB962C8B-B14F-4D97-AF65-F5344CB8AC3E}">
        <p14:creationId xmlns:p14="http://schemas.microsoft.com/office/powerpoint/2010/main" val="1664269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8A395C11-FC90-5E4B-94FB-387CD57C733A}" type="datetimeFigureOut">
              <a:rPr lang="en-US" smtClean="0"/>
              <a:t>4/18/17</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3C7D85D8-F2FB-4C4F-9C68-1DB4A372C783}" type="slidenum">
              <a:rPr lang="en-US" smtClean="0"/>
              <a:t>‹#›</a:t>
            </a:fld>
            <a:endParaRPr lang="en-US"/>
          </a:p>
        </p:txBody>
      </p:sp>
    </p:spTree>
    <p:extLst>
      <p:ext uri="{BB962C8B-B14F-4D97-AF65-F5344CB8AC3E}">
        <p14:creationId xmlns:p14="http://schemas.microsoft.com/office/powerpoint/2010/main" val="407757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A395C11-FC90-5E4B-94FB-387CD57C733A}" type="datetimeFigureOut">
              <a:rPr lang="en-US" smtClean="0"/>
              <a:t>4/18/17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7D85D8-F2FB-4C4F-9C68-1DB4A372C783}" type="slidenum">
              <a:rPr lang="en-US" smtClean="0"/>
              <a:t>‹#›</a:t>
            </a:fld>
            <a:endParaRPr lang="en-US"/>
          </a:p>
        </p:txBody>
      </p:sp>
    </p:spTree>
    <p:extLst>
      <p:ext uri="{BB962C8B-B14F-4D97-AF65-F5344CB8AC3E}">
        <p14:creationId xmlns:p14="http://schemas.microsoft.com/office/powerpoint/2010/main" val="560203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A395C11-FC90-5E4B-94FB-387CD57C733A}" type="datetimeFigureOut">
              <a:rPr lang="en-US" smtClean="0"/>
              <a:t>4/18/17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7D85D8-F2FB-4C4F-9C68-1DB4A372C783}" type="slidenum">
              <a:rPr lang="en-US" smtClean="0"/>
              <a:t>‹#›</a:t>
            </a:fld>
            <a:endParaRPr lang="en-US"/>
          </a:p>
        </p:txBody>
      </p:sp>
    </p:spTree>
    <p:extLst>
      <p:ext uri="{BB962C8B-B14F-4D97-AF65-F5344CB8AC3E}">
        <p14:creationId xmlns:p14="http://schemas.microsoft.com/office/powerpoint/2010/main" val="77047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A395C11-FC90-5E4B-94FB-387CD57C733A}" type="datetimeFigureOut">
              <a:rPr lang="en-US" smtClean="0"/>
              <a:t>4/18/17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7D85D8-F2FB-4C4F-9C68-1DB4A372C783}" type="slidenum">
              <a:rPr lang="en-US" smtClean="0"/>
              <a:t>‹#›</a:t>
            </a:fld>
            <a:endParaRPr lang="en-US"/>
          </a:p>
        </p:txBody>
      </p:sp>
    </p:spTree>
    <p:extLst>
      <p:ext uri="{BB962C8B-B14F-4D97-AF65-F5344CB8AC3E}">
        <p14:creationId xmlns:p14="http://schemas.microsoft.com/office/powerpoint/2010/main" val="2121306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395C11-FC90-5E4B-94FB-387CD57C733A}" type="datetimeFigureOut">
              <a:rPr lang="en-US" smtClean="0"/>
              <a:t>4/18/17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7D85D8-F2FB-4C4F-9C68-1DB4A372C783}" type="slidenum">
              <a:rPr lang="en-US" smtClean="0"/>
              <a:t>‹#›</a:t>
            </a:fld>
            <a:endParaRPr lang="en-US"/>
          </a:p>
        </p:txBody>
      </p:sp>
    </p:spTree>
    <p:extLst>
      <p:ext uri="{BB962C8B-B14F-4D97-AF65-F5344CB8AC3E}">
        <p14:creationId xmlns:p14="http://schemas.microsoft.com/office/powerpoint/2010/main" val="279661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395C11-FC90-5E4B-94FB-387CD57C733A}" type="datetimeFigureOut">
              <a:rPr lang="en-US" smtClean="0"/>
              <a:t>4/18/17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7D85D8-F2FB-4C4F-9C68-1DB4A372C783}" type="slidenum">
              <a:rPr lang="en-US" smtClean="0"/>
              <a:t>‹#›</a:t>
            </a:fld>
            <a:endParaRPr lang="en-US"/>
          </a:p>
        </p:txBody>
      </p:sp>
    </p:spTree>
    <p:extLst>
      <p:ext uri="{BB962C8B-B14F-4D97-AF65-F5344CB8AC3E}">
        <p14:creationId xmlns:p14="http://schemas.microsoft.com/office/powerpoint/2010/main" val="1578543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395C11-FC90-5E4B-94FB-387CD57C733A}" type="datetimeFigureOut">
              <a:rPr lang="en-US" smtClean="0"/>
              <a:t>4/18/17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7D85D8-F2FB-4C4F-9C68-1DB4A372C783}" type="slidenum">
              <a:rPr lang="en-US" smtClean="0"/>
              <a:t>‹#›</a:t>
            </a:fld>
            <a:endParaRPr lang="en-US"/>
          </a:p>
        </p:txBody>
      </p:sp>
    </p:spTree>
    <p:extLst>
      <p:ext uri="{BB962C8B-B14F-4D97-AF65-F5344CB8AC3E}">
        <p14:creationId xmlns:p14="http://schemas.microsoft.com/office/powerpoint/2010/main" val="57046984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A395C11-FC90-5E4B-94FB-387CD57C733A}" type="datetimeFigureOut">
              <a:rPr lang="en-US" smtClean="0"/>
              <a:t>4/18/17</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C7D85D8-F2FB-4C4F-9C68-1DB4A372C783}" type="slidenum">
              <a:rPr lang="en-US" smtClean="0"/>
              <a:t>‹#›</a:t>
            </a:fld>
            <a:endParaRPr lang="en-US"/>
          </a:p>
        </p:txBody>
      </p:sp>
    </p:spTree>
    <p:extLst>
      <p:ext uri="{BB962C8B-B14F-4D97-AF65-F5344CB8AC3E}">
        <p14:creationId xmlns:p14="http://schemas.microsoft.com/office/powerpoint/2010/main" val="115624110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youtu.be/0jjFjC30-4A"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ajZojAwfEb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ocumentaryheaven.com/wonders-of-the-universe-3/" TargetMode="External"/><Relationship Id="rId3" Type="http://schemas.openxmlformats.org/officeDocument/2006/relationships/image" Target="../media/image9.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 Id="rId3" Type="http://schemas.openxmlformats.org/officeDocument/2006/relationships/hyperlink" Target="https://www.nasa.gov/topics/universe/features/radio-particle-jets.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Relativity &amp; Black Holes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689278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Relativity</a:t>
            </a:r>
            <a:endParaRPr lang="en-US" dirty="0"/>
          </a:p>
        </p:txBody>
      </p:sp>
      <p:sp>
        <p:nvSpPr>
          <p:cNvPr id="3" name="Text Placeholder 2"/>
          <p:cNvSpPr>
            <a:spLocks noGrp="1"/>
          </p:cNvSpPr>
          <p:nvPr>
            <p:ph type="body" idx="1"/>
          </p:nvPr>
        </p:nvSpPr>
        <p:spPr/>
        <p:txBody>
          <a:bodyPr/>
          <a:lstStyle/>
          <a:p>
            <a:r>
              <a:rPr lang="en-US" dirty="0" smtClean="0"/>
              <a:t>Curved Space-Time</a:t>
            </a:r>
          </a:p>
          <a:p>
            <a:r>
              <a:rPr lang="en-US" dirty="0" smtClean="0"/>
              <a:t>Tests</a:t>
            </a:r>
          </a:p>
          <a:p>
            <a:endParaRPr lang="en-US" dirty="0"/>
          </a:p>
        </p:txBody>
      </p:sp>
    </p:spTree>
    <p:extLst>
      <p:ext uri="{BB962C8B-B14F-4D97-AF65-F5344CB8AC3E}">
        <p14:creationId xmlns:p14="http://schemas.microsoft.com/office/powerpoint/2010/main" val="13815152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General Relativity</a:t>
            </a:r>
            <a:endParaRPr lang="en-US"/>
          </a:p>
        </p:txBody>
      </p:sp>
      <p:sp>
        <p:nvSpPr>
          <p:cNvPr id="5" name="Content Placeholder 4"/>
          <p:cNvSpPr>
            <a:spLocks noGrp="1"/>
          </p:cNvSpPr>
          <p:nvPr>
            <p:ph idx="1"/>
          </p:nvPr>
        </p:nvSpPr>
        <p:spPr>
          <a:xfrm>
            <a:off x="685800" y="2057402"/>
            <a:ext cx="10820400" cy="4161284"/>
          </a:xfrm>
        </p:spPr>
        <p:txBody>
          <a:bodyPr>
            <a:normAutofit/>
          </a:bodyPr>
          <a:lstStyle/>
          <a:p>
            <a:r>
              <a:rPr lang="en-US" sz="2400" dirty="0" smtClean="0"/>
              <a:t>Einstein wanted to extend his theory.  ”Special” Relativity was “special” because it only dealt with constant speed and direction.  How would space-time behave when an object was accelerating?</a:t>
            </a:r>
          </a:p>
          <a:p>
            <a:r>
              <a:rPr lang="en-US" sz="2400" dirty="0" smtClean="0"/>
              <a:t>He postulated that in a sealed container you couldn’t tell the difference between acceleration caused by gravity and acceleration caused by any other thing (like thrust in a spaceship).</a:t>
            </a:r>
          </a:p>
          <a:p>
            <a:r>
              <a:rPr lang="en-US" sz="2400" dirty="0" smtClean="0"/>
              <a:t>If that’s the case</a:t>
            </a:r>
            <a:r>
              <a:rPr lang="mr-IN" sz="2400" dirty="0" smtClean="0"/>
              <a:t>…</a:t>
            </a:r>
            <a:r>
              <a:rPr lang="en-US" sz="2400" dirty="0" smtClean="0"/>
              <a:t>.then</a:t>
            </a:r>
            <a:r>
              <a:rPr lang="mr-IN" sz="2400" dirty="0" smtClean="0"/>
              <a:t>…</a:t>
            </a:r>
            <a:r>
              <a:rPr lang="en-US" sz="2400" dirty="0" smtClean="0"/>
              <a:t>.well let’s watch a clip from the Late Show</a:t>
            </a:r>
            <a:r>
              <a:rPr lang="mr-IN" sz="2400" dirty="0" smtClean="0"/>
              <a:t>…</a:t>
            </a:r>
            <a:endParaRPr lang="en-US" sz="2400" dirty="0" smtClean="0"/>
          </a:p>
          <a:p>
            <a:r>
              <a:rPr lang="en-US" sz="2400" dirty="0"/>
              <a:t>Brian Greene Explains That Whole General Relativity Thing (~8 minutes)</a:t>
            </a:r>
          </a:p>
          <a:p>
            <a:r>
              <a:rPr lang="en-US" sz="2400" dirty="0">
                <a:hlinkClick r:id="rId2"/>
              </a:rPr>
              <a:t>https://</a:t>
            </a:r>
            <a:r>
              <a:rPr lang="en-US" sz="2400" dirty="0" smtClean="0">
                <a:hlinkClick r:id="rId2"/>
              </a:rPr>
              <a:t>youtu.be/0jjFjC30-4A</a:t>
            </a:r>
            <a:endParaRPr lang="en-US" sz="2400" dirty="0"/>
          </a:p>
        </p:txBody>
      </p:sp>
    </p:spTree>
    <p:extLst>
      <p:ext uri="{BB962C8B-B14F-4D97-AF65-F5344CB8AC3E}">
        <p14:creationId xmlns:p14="http://schemas.microsoft.com/office/powerpoint/2010/main" val="20406199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Relativity</a:t>
            </a:r>
            <a:endParaRPr lang="en-US" dirty="0"/>
          </a:p>
        </p:txBody>
      </p:sp>
      <p:sp>
        <p:nvSpPr>
          <p:cNvPr id="3" name="Content Placeholder 2"/>
          <p:cNvSpPr>
            <a:spLocks noGrp="1"/>
          </p:cNvSpPr>
          <p:nvPr>
            <p:ph idx="1"/>
          </p:nvPr>
        </p:nvSpPr>
        <p:spPr>
          <a:xfrm>
            <a:off x="685800" y="2194560"/>
            <a:ext cx="7444946" cy="4024125"/>
          </a:xfrm>
        </p:spPr>
        <p:txBody>
          <a:bodyPr>
            <a:normAutofit fontScale="92500" lnSpcReduction="10000"/>
          </a:bodyPr>
          <a:lstStyle/>
          <a:p>
            <a:r>
              <a:rPr lang="en-US" sz="2400" dirty="0" smtClean="0"/>
              <a:t>Curved space-time is the reason we ”feel” gravity.  We are simple following the curvature of space that we are in</a:t>
            </a:r>
            <a:r>
              <a:rPr lang="mr-IN" sz="2400" dirty="0" smtClean="0"/>
              <a:t>…</a:t>
            </a:r>
            <a:r>
              <a:rPr lang="en-US" sz="2400" dirty="0" smtClean="0"/>
              <a:t>like a train on train track.</a:t>
            </a:r>
          </a:p>
          <a:p>
            <a:endParaRPr lang="en-US" dirty="0"/>
          </a:p>
          <a:p>
            <a:r>
              <a:rPr lang="en-US" sz="2400" dirty="0" smtClean="0"/>
              <a:t>Matter tells space how to curve and</a:t>
            </a:r>
          </a:p>
          <a:p>
            <a:pPr lvl="1"/>
            <a:r>
              <a:rPr lang="en-US" sz="2400" dirty="0" smtClean="0"/>
              <a:t>Space tells matter how to move!</a:t>
            </a:r>
          </a:p>
          <a:p>
            <a:pPr lvl="1"/>
            <a:endParaRPr lang="en-US" sz="2400" dirty="0" smtClean="0"/>
          </a:p>
          <a:p>
            <a:r>
              <a:rPr lang="en-US" sz="2400" dirty="0" smtClean="0"/>
              <a:t>Technically:</a:t>
            </a:r>
          </a:p>
          <a:p>
            <a:pPr marL="457200" lvl="1" indent="0">
              <a:buNone/>
            </a:pPr>
            <a:r>
              <a:rPr lang="en-US" sz="2400" dirty="0" smtClean="0"/>
              <a:t>Matter (&amp; energy) tells space (&amp; time) </a:t>
            </a:r>
            <a:endParaRPr lang="en-US" sz="2400" dirty="0"/>
          </a:p>
          <a:p>
            <a:pPr marL="457200" lvl="1" indent="0">
              <a:buNone/>
            </a:pPr>
            <a:r>
              <a:rPr lang="en-US" sz="2400" dirty="0" smtClean="0"/>
              <a:t>how to curve and space (&amp; time) tells </a:t>
            </a:r>
          </a:p>
          <a:p>
            <a:pPr marL="457200" lvl="1" indent="0">
              <a:buNone/>
            </a:pPr>
            <a:r>
              <a:rPr lang="en-US" sz="2400" dirty="0" smtClean="0"/>
              <a:t>matter ( &amp; energy) how to move!</a:t>
            </a:r>
          </a:p>
        </p:txBody>
      </p:sp>
      <p:pic>
        <p:nvPicPr>
          <p:cNvPr id="4" name="Picture 3"/>
          <p:cNvPicPr>
            <a:picLocks noChangeAspect="1"/>
          </p:cNvPicPr>
          <p:nvPr/>
        </p:nvPicPr>
        <p:blipFill>
          <a:blip r:embed="rId2"/>
          <a:stretch>
            <a:fillRect/>
          </a:stretch>
        </p:blipFill>
        <p:spPr>
          <a:xfrm>
            <a:off x="7200900" y="3008880"/>
            <a:ext cx="4611300" cy="3519959"/>
          </a:xfrm>
          <a:prstGeom prst="rect">
            <a:avLst/>
          </a:prstGeom>
        </p:spPr>
      </p:pic>
      <p:sp>
        <p:nvSpPr>
          <p:cNvPr id="5" name="Rectangle 4"/>
          <p:cNvSpPr/>
          <p:nvPr/>
        </p:nvSpPr>
        <p:spPr>
          <a:xfrm>
            <a:off x="5716200" y="6596811"/>
            <a:ext cx="6096000" cy="215444"/>
          </a:xfrm>
          <a:prstGeom prst="rect">
            <a:avLst/>
          </a:prstGeom>
        </p:spPr>
        <p:txBody>
          <a:bodyPr>
            <a:spAutoFit/>
          </a:bodyPr>
          <a:lstStyle/>
          <a:p>
            <a:r>
              <a:rPr lang="en-US" sz="800" dirty="0"/>
              <a:t>https://</a:t>
            </a:r>
            <a:r>
              <a:rPr lang="en-US" sz="800" dirty="0" err="1"/>
              <a:t>physics.stackexchange.com</a:t>
            </a:r>
            <a:r>
              <a:rPr lang="en-US" sz="800" dirty="0"/>
              <a:t>/questions/3009/how-exactly-does-curved-space-time-describe-the-force-of-gravity</a:t>
            </a:r>
          </a:p>
        </p:txBody>
      </p:sp>
    </p:spTree>
    <p:extLst>
      <p:ext uri="{BB962C8B-B14F-4D97-AF65-F5344CB8AC3E}">
        <p14:creationId xmlns:p14="http://schemas.microsoft.com/office/powerpoint/2010/main" val="7927253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Consequences of General Relativity</a:t>
            </a:r>
            <a:endParaRPr lang="en-US" dirty="0"/>
          </a:p>
        </p:txBody>
      </p:sp>
      <p:sp>
        <p:nvSpPr>
          <p:cNvPr id="3" name="Content Placeholder 2"/>
          <p:cNvSpPr>
            <a:spLocks noGrp="1"/>
          </p:cNvSpPr>
          <p:nvPr>
            <p:ph idx="1"/>
          </p:nvPr>
        </p:nvSpPr>
        <p:spPr>
          <a:xfrm>
            <a:off x="685800" y="2057402"/>
            <a:ext cx="10820400" cy="4590534"/>
          </a:xfrm>
        </p:spPr>
        <p:txBody>
          <a:bodyPr>
            <a:normAutofit/>
          </a:bodyPr>
          <a:lstStyle/>
          <a:p>
            <a:r>
              <a:rPr lang="en-US" sz="2400" dirty="0" smtClean="0"/>
              <a:t>Light is bent by the curvature of space-time</a:t>
            </a:r>
          </a:p>
          <a:p>
            <a:r>
              <a:rPr lang="en-US" sz="2400" dirty="0" smtClean="0"/>
              <a:t>Time slows in more curved space—the closer you get to a planet or star the slower time moves.</a:t>
            </a:r>
          </a:p>
          <a:p>
            <a:r>
              <a:rPr lang="en-US" sz="2400" dirty="0" smtClean="0"/>
              <a:t>Ripples in space-time, also know as gravity waves, exist and carry energy.</a:t>
            </a:r>
          </a:p>
          <a:p>
            <a:r>
              <a:rPr lang="en-US" sz="2400" dirty="0" smtClean="0"/>
              <a:t>Space-time can expand.</a:t>
            </a:r>
          </a:p>
          <a:p>
            <a:r>
              <a:rPr lang="en-US" sz="2400" dirty="0" smtClean="0"/>
              <a:t>Black Holes can exist.</a:t>
            </a:r>
            <a:endParaRPr lang="en-US" sz="2400" dirty="0"/>
          </a:p>
          <a:p>
            <a:pPr lvl="1"/>
            <a:r>
              <a:rPr lang="en-US" dirty="0" smtClean="0"/>
              <a:t>Details on the many tests of relativity are easily found on the internet and are a bonus question on Homework 6.</a:t>
            </a:r>
          </a:p>
          <a:p>
            <a:pPr lvl="1"/>
            <a:r>
              <a:rPr lang="en-US" dirty="0" smtClean="0"/>
              <a:t>You might check out more of Brian Greene with this video: Gravitational </a:t>
            </a:r>
            <a:r>
              <a:rPr lang="en-US" dirty="0"/>
              <a:t>Waves Hit the Late Show</a:t>
            </a:r>
          </a:p>
          <a:p>
            <a:pPr lvl="1"/>
            <a:r>
              <a:rPr lang="en-US" dirty="0">
                <a:hlinkClick r:id="rId2"/>
              </a:rPr>
              <a:t>https://</a:t>
            </a:r>
            <a:r>
              <a:rPr lang="en-US" dirty="0" smtClean="0">
                <a:hlinkClick r:id="rId2"/>
              </a:rPr>
              <a:t>www.youtube.com/watch?v=ajZojAwfEbs</a:t>
            </a:r>
            <a:endParaRPr lang="en-US" dirty="0"/>
          </a:p>
        </p:txBody>
      </p:sp>
    </p:spTree>
    <p:extLst>
      <p:ext uri="{BB962C8B-B14F-4D97-AF65-F5344CB8AC3E}">
        <p14:creationId xmlns:p14="http://schemas.microsoft.com/office/powerpoint/2010/main" val="5006815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753534"/>
            <a:ext cx="10820399" cy="2298586"/>
          </a:xfrm>
        </p:spPr>
        <p:txBody>
          <a:bodyPr/>
          <a:lstStyle/>
          <a:p>
            <a:r>
              <a:rPr lang="en-US" dirty="0" smtClean="0"/>
              <a:t>Black Hole Properties</a:t>
            </a:r>
            <a:endParaRPr lang="en-US" dirty="0"/>
          </a:p>
        </p:txBody>
      </p:sp>
      <p:sp>
        <p:nvSpPr>
          <p:cNvPr id="5" name="Text Placeholder 4"/>
          <p:cNvSpPr>
            <a:spLocks noGrp="1"/>
          </p:cNvSpPr>
          <p:nvPr>
            <p:ph type="body" idx="1"/>
          </p:nvPr>
        </p:nvSpPr>
        <p:spPr>
          <a:xfrm>
            <a:off x="1024467" y="3188043"/>
            <a:ext cx="10490200" cy="1409357"/>
          </a:xfrm>
        </p:spPr>
        <p:txBody>
          <a:bodyPr>
            <a:normAutofit fontScale="92500" lnSpcReduction="20000"/>
          </a:bodyPr>
          <a:lstStyle/>
          <a:p>
            <a:r>
              <a:rPr lang="en-US" dirty="0" smtClean="0"/>
              <a:t>Schwarzschild Radius</a:t>
            </a:r>
          </a:p>
          <a:p>
            <a:r>
              <a:rPr lang="en-US" dirty="0" smtClean="0"/>
              <a:t>Event Horizon</a:t>
            </a:r>
          </a:p>
          <a:p>
            <a:r>
              <a:rPr lang="en-US" dirty="0" smtClean="0"/>
              <a:t>Singularity</a:t>
            </a:r>
          </a:p>
          <a:p>
            <a:r>
              <a:rPr lang="en-US" dirty="0" smtClean="0"/>
              <a:t>Plunging into a Black Hole</a:t>
            </a:r>
          </a:p>
        </p:txBody>
      </p:sp>
    </p:spTree>
    <p:extLst>
      <p:ext uri="{BB962C8B-B14F-4D97-AF65-F5344CB8AC3E}">
        <p14:creationId xmlns:p14="http://schemas.microsoft.com/office/powerpoint/2010/main" val="15308392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Let’s watch</a:t>
            </a:r>
            <a:endParaRPr lang="en-US" dirty="0"/>
          </a:p>
        </p:txBody>
      </p:sp>
      <p:sp>
        <p:nvSpPr>
          <p:cNvPr id="5" name="Content Placeholder 4"/>
          <p:cNvSpPr>
            <a:spLocks noGrp="1"/>
          </p:cNvSpPr>
          <p:nvPr>
            <p:ph idx="1"/>
          </p:nvPr>
        </p:nvSpPr>
        <p:spPr>
          <a:xfrm>
            <a:off x="685800" y="2194560"/>
            <a:ext cx="6851822" cy="4024125"/>
          </a:xfrm>
        </p:spPr>
        <p:txBody>
          <a:bodyPr/>
          <a:lstStyle/>
          <a:p>
            <a:r>
              <a:rPr lang="en-US" smtClean="0"/>
              <a:t> a clip from Brian Cox’s </a:t>
            </a:r>
            <a:r>
              <a:rPr lang="en-US" i="1" smtClean="0"/>
              <a:t>Wonders of the Universe</a:t>
            </a:r>
            <a:r>
              <a:rPr lang="en-US" smtClean="0"/>
              <a:t>: Falling</a:t>
            </a:r>
            <a:r>
              <a:rPr lang="mr-IN" dirty="0" smtClean="0"/>
              <a:t>…</a:t>
            </a:r>
            <a:endParaRPr lang="en-US" dirty="0" smtClean="0"/>
          </a:p>
          <a:p>
            <a:r>
              <a:rPr lang="en-US" dirty="0" smtClean="0"/>
              <a:t>Full documentary currently available at </a:t>
            </a:r>
            <a:r>
              <a:rPr lang="en-US" dirty="0" smtClean="0">
                <a:hlinkClick r:id="rId2"/>
              </a:rPr>
              <a:t>http://documentaryheaven.com/wonders-of-the-universe-3/</a:t>
            </a:r>
            <a:endParaRPr lang="en-US" dirty="0" smtClean="0"/>
          </a:p>
          <a:p>
            <a:r>
              <a:rPr lang="en-US" dirty="0" smtClean="0"/>
              <a:t>For the DVD</a:t>
            </a:r>
            <a:r>
              <a:rPr lang="mr-IN" dirty="0" smtClean="0"/>
              <a:t>…</a:t>
            </a:r>
            <a:r>
              <a:rPr lang="en-US" dirty="0" smtClean="0"/>
              <a:t>Disc 2, Episode Falling, Chapters 4 &amp; 5 (20 min)</a:t>
            </a:r>
          </a:p>
          <a:p>
            <a:endParaRPr lang="en-US" dirty="0" smtClean="0"/>
          </a:p>
          <a:p>
            <a:endParaRPr lang="en-US" dirty="0"/>
          </a:p>
        </p:txBody>
      </p:sp>
      <p:pic>
        <p:nvPicPr>
          <p:cNvPr id="2" name="Picture 1"/>
          <p:cNvPicPr>
            <a:picLocks noChangeAspect="1"/>
          </p:cNvPicPr>
          <p:nvPr/>
        </p:nvPicPr>
        <p:blipFill>
          <a:blip r:embed="rId3"/>
          <a:stretch>
            <a:fillRect/>
          </a:stretch>
        </p:blipFill>
        <p:spPr>
          <a:xfrm>
            <a:off x="7810322" y="1831379"/>
            <a:ext cx="3695878" cy="4750486"/>
          </a:xfrm>
          <a:prstGeom prst="rect">
            <a:avLst/>
          </a:prstGeom>
        </p:spPr>
      </p:pic>
      <p:sp>
        <p:nvSpPr>
          <p:cNvPr id="3" name="Rectangle 2"/>
          <p:cNvSpPr/>
          <p:nvPr/>
        </p:nvSpPr>
        <p:spPr>
          <a:xfrm>
            <a:off x="7777974" y="6581865"/>
            <a:ext cx="3760573" cy="215444"/>
          </a:xfrm>
          <a:prstGeom prst="rect">
            <a:avLst/>
          </a:prstGeom>
        </p:spPr>
        <p:txBody>
          <a:bodyPr wrap="square">
            <a:spAutoFit/>
          </a:bodyPr>
          <a:lstStyle/>
          <a:p>
            <a:r>
              <a:rPr lang="en-US" sz="800" dirty="0"/>
              <a:t>https://</a:t>
            </a:r>
            <a:r>
              <a:rPr lang="en-US" sz="800" dirty="0" err="1"/>
              <a:t>www.amazon.co.uk</a:t>
            </a:r>
            <a:r>
              <a:rPr lang="en-US" sz="800" dirty="0"/>
              <a:t>/Wonders-Universe-Brian-Cox/</a:t>
            </a:r>
            <a:r>
              <a:rPr lang="en-US" sz="800" dirty="0" err="1"/>
              <a:t>dp</a:t>
            </a:r>
            <a:r>
              <a:rPr lang="en-US" sz="800" dirty="0"/>
              <a:t>/0007395825</a:t>
            </a:r>
          </a:p>
        </p:txBody>
      </p:sp>
    </p:spTree>
    <p:extLst>
      <p:ext uri="{BB962C8B-B14F-4D97-AF65-F5344CB8AC3E}">
        <p14:creationId xmlns:p14="http://schemas.microsoft.com/office/powerpoint/2010/main" val="10686129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 Set 6</a:t>
            </a:r>
            <a:endParaRPr lang="en-US" dirty="0"/>
          </a:p>
        </p:txBody>
      </p:sp>
      <p:sp>
        <p:nvSpPr>
          <p:cNvPr id="3" name="Content Placeholder 2"/>
          <p:cNvSpPr>
            <a:spLocks noGrp="1"/>
          </p:cNvSpPr>
          <p:nvPr>
            <p:ph idx="1"/>
          </p:nvPr>
        </p:nvSpPr>
        <p:spPr/>
        <p:txBody>
          <a:bodyPr>
            <a:normAutofit/>
          </a:bodyPr>
          <a:lstStyle/>
          <a:p>
            <a:r>
              <a:rPr lang="en-US" sz="2800" dirty="0" smtClean="0"/>
              <a:t>Due today</a:t>
            </a:r>
            <a:r>
              <a:rPr lang="mr-IN" sz="2800" dirty="0" smtClean="0"/>
              <a:t>…</a:t>
            </a:r>
            <a:r>
              <a:rPr lang="en-US" sz="2800" dirty="0" smtClean="0"/>
              <a:t>but let’s wait until the end of class to turn in</a:t>
            </a:r>
            <a:r>
              <a:rPr lang="mr-IN" sz="2800" dirty="0" smtClean="0"/>
              <a:t>…</a:t>
            </a:r>
            <a:r>
              <a:rPr lang="en-US" sz="2800" dirty="0" smtClean="0"/>
              <a:t>.</a:t>
            </a:r>
            <a:endParaRPr lang="en-US" sz="2800" dirty="0"/>
          </a:p>
        </p:txBody>
      </p:sp>
    </p:spTree>
    <p:extLst>
      <p:ext uri="{BB962C8B-B14F-4D97-AF65-F5344CB8AC3E}">
        <p14:creationId xmlns:p14="http://schemas.microsoft.com/office/powerpoint/2010/main" val="4977159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Black Hole Anatomy</a:t>
            </a:r>
            <a:endParaRPr lang="en-US" dirty="0"/>
          </a:p>
        </p:txBody>
      </p:sp>
      <p:sp>
        <p:nvSpPr>
          <p:cNvPr id="5" name="Content Placeholder 4"/>
          <p:cNvSpPr>
            <a:spLocks noGrp="1"/>
          </p:cNvSpPr>
          <p:nvPr>
            <p:ph idx="1"/>
          </p:nvPr>
        </p:nvSpPr>
        <p:spPr/>
        <p:txBody>
          <a:bodyPr>
            <a:normAutofit/>
          </a:bodyPr>
          <a:lstStyle/>
          <a:p>
            <a:r>
              <a:rPr lang="en-US" sz="2400" dirty="0" smtClean="0"/>
              <a:t>For stars that are very massive (at least 20 to 30 solar masses—although this number may be revised with further research), after they explode as supernovas they leave cores that are so massive that they shrink below the size of a neutron star and create a stellar mass black hole.</a:t>
            </a:r>
          </a:p>
          <a:p>
            <a:r>
              <a:rPr lang="en-US" sz="2400" dirty="0" smtClean="0"/>
              <a:t>We are still not sure what minimum mass a star must have on the main sequence in order to collapse to form a singularity and black hole--a frontier of discovery in astronomy.</a:t>
            </a:r>
            <a:endParaRPr lang="en-US" sz="2400" dirty="0"/>
          </a:p>
        </p:txBody>
      </p:sp>
    </p:spTree>
    <p:extLst>
      <p:ext uri="{BB962C8B-B14F-4D97-AF65-F5344CB8AC3E}">
        <p14:creationId xmlns:p14="http://schemas.microsoft.com/office/powerpoint/2010/main" val="2858271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3950043" cy="1293028"/>
          </a:xfrm>
        </p:spPr>
        <p:txBody>
          <a:bodyPr/>
          <a:lstStyle/>
          <a:p>
            <a:r>
              <a:rPr lang="en-US" dirty="0" smtClean="0"/>
              <a:t>Singularity</a:t>
            </a:r>
            <a:endParaRPr lang="en-US" dirty="0"/>
          </a:p>
        </p:txBody>
      </p:sp>
      <p:sp>
        <p:nvSpPr>
          <p:cNvPr id="3" name="Content Placeholder 2"/>
          <p:cNvSpPr>
            <a:spLocks noGrp="1"/>
          </p:cNvSpPr>
          <p:nvPr>
            <p:ph idx="1"/>
          </p:nvPr>
        </p:nvSpPr>
        <p:spPr>
          <a:xfrm>
            <a:off x="685800" y="2194560"/>
            <a:ext cx="5653216" cy="4024125"/>
          </a:xfrm>
        </p:spPr>
        <p:txBody>
          <a:bodyPr>
            <a:normAutofit/>
          </a:bodyPr>
          <a:lstStyle/>
          <a:p>
            <a:r>
              <a:rPr lang="en-US" sz="2400" dirty="0"/>
              <a:t>Physicists and </a:t>
            </a:r>
            <a:r>
              <a:rPr lang="en-US" sz="2400" dirty="0" smtClean="0"/>
              <a:t>astronomers </a:t>
            </a:r>
            <a:r>
              <a:rPr lang="en-US" sz="2400" dirty="0"/>
              <a:t>call the spot of infinite density at the center of a black hole a </a:t>
            </a:r>
            <a:r>
              <a:rPr lang="en-US" sz="2400" u="sng" dirty="0"/>
              <a:t>singularity</a:t>
            </a:r>
            <a:r>
              <a:rPr lang="en-US" sz="2400" dirty="0"/>
              <a:t>.</a:t>
            </a:r>
          </a:p>
          <a:p>
            <a:r>
              <a:rPr lang="en-US" sz="2400" dirty="0" smtClean="0"/>
              <a:t>To fully understand the nature of a black hole’s singularity requires still unknown laws of quantum gravity.</a:t>
            </a:r>
          </a:p>
          <a:p>
            <a:r>
              <a:rPr lang="en-US" sz="2400" dirty="0" smtClean="0"/>
              <a:t>Something that has a quantum size but stellar mass is not currently understood—a frontier.</a:t>
            </a:r>
          </a:p>
        </p:txBody>
      </p:sp>
      <p:pic>
        <p:nvPicPr>
          <p:cNvPr id="4" name="Picture 3"/>
          <p:cNvPicPr>
            <a:picLocks noChangeAspect="1"/>
          </p:cNvPicPr>
          <p:nvPr/>
        </p:nvPicPr>
        <p:blipFill>
          <a:blip r:embed="rId2"/>
          <a:stretch>
            <a:fillRect/>
          </a:stretch>
        </p:blipFill>
        <p:spPr>
          <a:xfrm>
            <a:off x="7048500" y="0"/>
            <a:ext cx="5143500" cy="6858000"/>
          </a:xfrm>
          <a:prstGeom prst="rect">
            <a:avLst/>
          </a:prstGeom>
        </p:spPr>
      </p:pic>
      <p:sp>
        <p:nvSpPr>
          <p:cNvPr id="5" name="Rectangle 4"/>
          <p:cNvSpPr/>
          <p:nvPr/>
        </p:nvSpPr>
        <p:spPr>
          <a:xfrm>
            <a:off x="2631988" y="6603414"/>
            <a:ext cx="4477265" cy="215444"/>
          </a:xfrm>
          <a:prstGeom prst="rect">
            <a:avLst/>
          </a:prstGeom>
        </p:spPr>
        <p:txBody>
          <a:bodyPr wrap="square">
            <a:spAutoFit/>
          </a:bodyPr>
          <a:lstStyle/>
          <a:p>
            <a:r>
              <a:rPr lang="en-US" sz="800" dirty="0"/>
              <a:t>http://</a:t>
            </a:r>
            <a:r>
              <a:rPr lang="en-US" sz="800" dirty="0" err="1"/>
              <a:t>scienceblogs.com</a:t>
            </a:r>
            <a:r>
              <a:rPr lang="en-US" sz="800" dirty="0"/>
              <a:t>/</a:t>
            </a:r>
            <a:r>
              <a:rPr lang="en-US" sz="800" dirty="0" err="1"/>
              <a:t>startswithabang</a:t>
            </a:r>
            <a:r>
              <a:rPr lang="en-US" sz="800" dirty="0"/>
              <a:t>/2009/11/25/a-black-hole-without-a-</a:t>
            </a:r>
            <a:r>
              <a:rPr lang="en-US" sz="800" dirty="0" err="1"/>
              <a:t>singula</a:t>
            </a:r>
            <a:r>
              <a:rPr lang="en-US" sz="800" dirty="0"/>
              <a:t>/</a:t>
            </a:r>
          </a:p>
        </p:txBody>
      </p:sp>
    </p:spTree>
    <p:extLst>
      <p:ext uri="{BB962C8B-B14F-4D97-AF65-F5344CB8AC3E}">
        <p14:creationId xmlns:p14="http://schemas.microsoft.com/office/powerpoint/2010/main" val="16378649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point of no return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5800" y="2194560"/>
                <a:ext cx="10820400" cy="4552229"/>
              </a:xfrm>
            </p:spPr>
            <p:txBody>
              <a:bodyPr>
                <a:normAutofit/>
              </a:bodyPr>
              <a:lstStyle/>
              <a:p>
                <a:r>
                  <a:rPr lang="en-US" sz="2500" dirty="0" smtClean="0"/>
                  <a:t>The </a:t>
                </a:r>
                <a:r>
                  <a:rPr lang="en-US" sz="2500" u="sng" dirty="0" smtClean="0"/>
                  <a:t>Schwarzschild radius </a:t>
                </a:r>
                <a:r>
                  <a:rPr lang="en-US" sz="2500" dirty="0" smtClean="0"/>
                  <a:t>of a black hole is the distance from the center to where the escape velocity of a black hole equals the speed of light.</a:t>
                </a:r>
              </a:p>
              <a:p>
                <a14:m>
                  <m:oMath xmlns:m="http://schemas.openxmlformats.org/officeDocument/2006/math">
                    <m:sSub>
                      <m:sSubPr>
                        <m:ctrlPr>
                          <a:rPr lang="en-US" sz="3200" i="1" smtClean="0">
                            <a:latin typeface="Cambria Math" charset="0"/>
                          </a:rPr>
                        </m:ctrlPr>
                      </m:sSubPr>
                      <m:e>
                        <m:r>
                          <a:rPr lang="en-US" sz="3200" b="0" i="1" smtClean="0">
                            <a:latin typeface="Cambria Math" charset="0"/>
                          </a:rPr>
                          <m:t>𝑅</m:t>
                        </m:r>
                      </m:e>
                      <m:sub>
                        <m:r>
                          <a:rPr lang="en-US" sz="3200" b="0" i="1" smtClean="0">
                            <a:latin typeface="Cambria Math" charset="0"/>
                          </a:rPr>
                          <m:t>𝑠</m:t>
                        </m:r>
                      </m:sub>
                    </m:sSub>
                    <m:r>
                      <a:rPr lang="en-US" sz="3200" b="0" i="1" smtClean="0">
                        <a:latin typeface="Cambria Math" charset="0"/>
                      </a:rPr>
                      <m:t>=</m:t>
                    </m:r>
                    <m:f>
                      <m:fPr>
                        <m:ctrlPr>
                          <a:rPr lang="mr-IN" sz="3200" b="0" i="1" smtClean="0">
                            <a:latin typeface="Cambria Math" charset="0"/>
                          </a:rPr>
                        </m:ctrlPr>
                      </m:fPr>
                      <m:num>
                        <m:r>
                          <a:rPr lang="en-US" sz="3200" b="0" i="1" smtClean="0">
                            <a:latin typeface="Cambria Math" charset="0"/>
                          </a:rPr>
                          <m:t>2</m:t>
                        </m:r>
                        <m:r>
                          <a:rPr lang="en-US" sz="3200" b="0" i="1" smtClean="0">
                            <a:latin typeface="Cambria Math" charset="0"/>
                          </a:rPr>
                          <m:t>𝐺𝑀</m:t>
                        </m:r>
                      </m:num>
                      <m:den>
                        <m:sSup>
                          <m:sSupPr>
                            <m:ctrlPr>
                              <a:rPr lang="mr-IN" sz="3200" b="0" i="1" smtClean="0">
                                <a:latin typeface="Cambria Math" charset="0"/>
                              </a:rPr>
                            </m:ctrlPr>
                          </m:sSupPr>
                          <m:e>
                            <m:r>
                              <a:rPr lang="en-US" sz="3200" b="0" i="1" smtClean="0">
                                <a:latin typeface="Cambria Math" charset="0"/>
                              </a:rPr>
                              <m:t>𝑐</m:t>
                            </m:r>
                          </m:e>
                          <m:sup>
                            <m:r>
                              <a:rPr lang="en-US" sz="3200" b="0" i="1" smtClean="0">
                                <a:latin typeface="Cambria Math" charset="0"/>
                              </a:rPr>
                              <m:t>2</m:t>
                            </m:r>
                          </m:sup>
                        </m:sSup>
                      </m:den>
                    </m:f>
                  </m:oMath>
                </a14:m>
                <a:endParaRPr lang="en-US" sz="3200" dirty="0" smtClean="0"/>
              </a:p>
              <a:p>
                <a:r>
                  <a:rPr lang="en-US" sz="2500" dirty="0" smtClean="0"/>
                  <a:t>For every solar mass, the Schwarzschild radius is about 3 km.</a:t>
                </a:r>
              </a:p>
              <a:p>
                <a:r>
                  <a:rPr lang="en-US" sz="2500" dirty="0" smtClean="0"/>
                  <a:t>The sphere surrounding the black hole whose radius is the Schwarzschild radius is called the </a:t>
                </a:r>
                <a:r>
                  <a:rPr lang="en-US" sz="2500" u="sng" dirty="0" smtClean="0"/>
                  <a:t>event horizon</a:t>
                </a:r>
                <a:r>
                  <a:rPr lang="en-US" sz="2500" dirty="0" smtClean="0"/>
                  <a:t>.  </a:t>
                </a:r>
              </a:p>
              <a:p>
                <a:r>
                  <a:rPr lang="en-US" sz="2500" dirty="0" smtClean="0"/>
                  <a:t>The event horizon is the point of no return.  Inside that sphere the space is curved so much that even light will curve back to the center and not escape the sphere.</a:t>
                </a:r>
                <a:endParaRPr lang="en-US" sz="25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5800" y="2194560"/>
                <a:ext cx="10820400" cy="4552229"/>
              </a:xfrm>
              <a:blipFill rotWithShape="0">
                <a:blip r:embed="rId2"/>
                <a:stretch>
                  <a:fillRect l="-845" t="-1874"/>
                </a:stretch>
              </a:blipFill>
            </p:spPr>
            <p:txBody>
              <a:bodyPr/>
              <a:lstStyle/>
              <a:p>
                <a:r>
                  <a:rPr lang="en-US">
                    <a:noFill/>
                  </a:rPr>
                  <a:t> </a:t>
                </a:r>
              </a:p>
            </p:txBody>
          </p:sp>
        </mc:Fallback>
      </mc:AlternateContent>
    </p:spTree>
    <p:extLst>
      <p:ext uri="{BB962C8B-B14F-4D97-AF65-F5344CB8AC3E}">
        <p14:creationId xmlns:p14="http://schemas.microsoft.com/office/powerpoint/2010/main" val="17407520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Gravity’s Final Victory</a:t>
            </a:r>
            <a:endParaRPr lang="en-US" dirty="0"/>
          </a:p>
        </p:txBody>
      </p:sp>
      <p:sp>
        <p:nvSpPr>
          <p:cNvPr id="5" name="Text Placeholder 4"/>
          <p:cNvSpPr>
            <a:spLocks noGrp="1"/>
          </p:cNvSpPr>
          <p:nvPr>
            <p:ph type="body" idx="1"/>
          </p:nvPr>
        </p:nvSpPr>
        <p:spPr/>
        <p:txBody>
          <a:bodyPr/>
          <a:lstStyle/>
          <a:p>
            <a:r>
              <a:rPr lang="en-US" dirty="0" smtClean="0"/>
              <a:t>Black Holes</a:t>
            </a:r>
            <a:endParaRPr lang="en-US" dirty="0"/>
          </a:p>
        </p:txBody>
      </p:sp>
    </p:spTree>
    <p:extLst>
      <p:ext uri="{BB962C8B-B14F-4D97-AF65-F5344CB8AC3E}">
        <p14:creationId xmlns:p14="http://schemas.microsoft.com/office/powerpoint/2010/main" val="1655225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0" y="2194560"/>
            <a:ext cx="3143250" cy="4024125"/>
          </a:xfrm>
        </p:spPr>
        <p:txBody>
          <a:bodyPr/>
          <a:lstStyle/>
          <a:p>
            <a:r>
              <a:rPr lang="en-US" dirty="0" smtClean="0"/>
              <a:t>My niece and nephew (</a:t>
            </a:r>
            <a:r>
              <a:rPr lang="en-US" dirty="0" err="1" smtClean="0"/>
              <a:t>Sofie</a:t>
            </a:r>
            <a:r>
              <a:rPr lang="en-US" dirty="0" smtClean="0"/>
              <a:t> and </a:t>
            </a:r>
            <a:r>
              <a:rPr lang="en-US" dirty="0" err="1" smtClean="0"/>
              <a:t>Ozzy</a:t>
            </a:r>
            <a:r>
              <a:rPr lang="en-US" dirty="0" smtClean="0"/>
              <a:t>) would be ”over the moon” that I’m showing you a </a:t>
            </a:r>
            <a:r>
              <a:rPr lang="en-US" dirty="0" err="1" smtClean="0"/>
              <a:t>YuGiOh</a:t>
            </a:r>
            <a:r>
              <a:rPr lang="en-US" dirty="0" smtClean="0"/>
              <a:t> card. Is it </a:t>
            </a:r>
            <a:r>
              <a:rPr lang="en-US" dirty="0" err="1" smtClean="0"/>
              <a:t>YuGiOh</a:t>
            </a:r>
            <a:r>
              <a:rPr lang="en-US" dirty="0" smtClean="0"/>
              <a:t>?</a:t>
            </a:r>
            <a:endParaRPr lang="en-US" dirty="0"/>
          </a:p>
        </p:txBody>
      </p:sp>
      <p:pic>
        <p:nvPicPr>
          <p:cNvPr id="4" name="Picture 3"/>
          <p:cNvPicPr>
            <a:picLocks noChangeAspect="1"/>
          </p:cNvPicPr>
          <p:nvPr/>
        </p:nvPicPr>
        <p:blipFill>
          <a:blip r:embed="rId2"/>
          <a:stretch>
            <a:fillRect/>
          </a:stretch>
        </p:blipFill>
        <p:spPr>
          <a:xfrm>
            <a:off x="6547536" y="254000"/>
            <a:ext cx="4533900" cy="6604000"/>
          </a:xfrm>
          <a:prstGeom prst="rect">
            <a:avLst/>
          </a:prstGeom>
        </p:spPr>
      </p:pic>
    </p:spTree>
    <p:extLst>
      <p:ext uri="{BB962C8B-B14F-4D97-AF65-F5344CB8AC3E}">
        <p14:creationId xmlns:p14="http://schemas.microsoft.com/office/powerpoint/2010/main" val="2511324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Entering a Black Hole</a:t>
            </a:r>
            <a:endParaRPr lang="en-US" dirty="0"/>
          </a:p>
        </p:txBody>
      </p:sp>
      <p:sp>
        <p:nvSpPr>
          <p:cNvPr id="3" name="Content Placeholder 2"/>
          <p:cNvSpPr>
            <a:spLocks noGrp="1"/>
          </p:cNvSpPr>
          <p:nvPr>
            <p:ph idx="1"/>
          </p:nvPr>
        </p:nvSpPr>
        <p:spPr/>
        <p:txBody>
          <a:bodyPr>
            <a:normAutofit/>
          </a:bodyPr>
          <a:lstStyle/>
          <a:p>
            <a:r>
              <a:rPr lang="en-US" sz="2800" dirty="0" smtClean="0"/>
              <a:t>The space-time distortion near a black hole is of course extreme.</a:t>
            </a:r>
          </a:p>
          <a:p>
            <a:r>
              <a:rPr lang="en-US" sz="2800" dirty="0" smtClean="0"/>
              <a:t>As you get closer to the black hole:</a:t>
            </a:r>
          </a:p>
          <a:p>
            <a:pPr marL="971550" lvl="1" indent="-514350">
              <a:buFont typeface="+mj-lt"/>
              <a:buAutoNum type="arabicPeriod"/>
            </a:pPr>
            <a:r>
              <a:rPr lang="en-US" sz="2800" dirty="0" smtClean="0"/>
              <a:t>Light is redshifted (towards longer wavelengths)</a:t>
            </a:r>
          </a:p>
          <a:p>
            <a:pPr marL="971550" lvl="1" indent="-514350">
              <a:buFont typeface="+mj-lt"/>
              <a:buAutoNum type="arabicPeriod"/>
            </a:pPr>
            <a:r>
              <a:rPr lang="en-US" sz="2800" dirty="0" smtClean="0"/>
              <a:t>Time is dilated (flow of time slows—think of the movie Interstellar</a:t>
            </a:r>
            <a:r>
              <a:rPr lang="mr-IN" sz="2800" dirty="0" smtClean="0"/>
              <a:t>…</a:t>
            </a:r>
            <a:r>
              <a:rPr lang="en-US" sz="2800" dirty="0" smtClean="0"/>
              <a:t>)</a:t>
            </a:r>
          </a:p>
          <a:p>
            <a:pPr marL="971550" lvl="1" indent="-514350">
              <a:buFont typeface="+mj-lt"/>
              <a:buAutoNum type="arabicPeriod"/>
            </a:pPr>
            <a:r>
              <a:rPr lang="en-US" sz="2800" dirty="0" smtClean="0"/>
              <a:t>Objects moving toward the black hole get pulled apart due the difference in curvature of the space on different ends or sides of the object—</a:t>
            </a:r>
            <a:r>
              <a:rPr lang="en-US" sz="2800" dirty="0" err="1" smtClean="0"/>
              <a:t>sphaghettified</a:t>
            </a:r>
            <a:r>
              <a:rPr lang="en-US" sz="2800" dirty="0" smtClean="0"/>
              <a:t>.</a:t>
            </a:r>
          </a:p>
          <a:p>
            <a:pPr lvl="1"/>
            <a:endParaRPr lang="en-US" sz="2800" dirty="0" smtClean="0"/>
          </a:p>
        </p:txBody>
      </p:sp>
    </p:spTree>
    <p:extLst>
      <p:ext uri="{BB962C8B-B14F-4D97-AF65-F5344CB8AC3E}">
        <p14:creationId xmlns:p14="http://schemas.microsoft.com/office/powerpoint/2010/main" val="6183466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Entering a Black Hole</a:t>
            </a:r>
            <a:endParaRPr lang="en-US" dirty="0"/>
          </a:p>
        </p:txBody>
      </p:sp>
      <p:sp>
        <p:nvSpPr>
          <p:cNvPr id="3" name="Content Placeholder 2"/>
          <p:cNvSpPr>
            <a:spLocks noGrp="1"/>
          </p:cNvSpPr>
          <p:nvPr>
            <p:ph idx="1"/>
          </p:nvPr>
        </p:nvSpPr>
        <p:spPr>
          <a:xfrm>
            <a:off x="685800" y="1952368"/>
            <a:ext cx="10820400" cy="4266317"/>
          </a:xfrm>
        </p:spPr>
        <p:txBody>
          <a:bodyPr>
            <a:noAutofit/>
          </a:bodyPr>
          <a:lstStyle/>
          <a:p>
            <a:r>
              <a:rPr lang="en-US" sz="2800" dirty="0" smtClean="0"/>
              <a:t>The space-time distortion near a black hole is of course extreme.</a:t>
            </a:r>
          </a:p>
          <a:p>
            <a:r>
              <a:rPr lang="en-US" sz="2800" dirty="0" smtClean="0"/>
              <a:t>As you get closer to the black hole:</a:t>
            </a:r>
          </a:p>
          <a:p>
            <a:pPr marL="971550" lvl="1" indent="-514350">
              <a:buFont typeface="+mj-lt"/>
              <a:buAutoNum type="arabicPeriod"/>
            </a:pPr>
            <a:r>
              <a:rPr lang="en-US" sz="2800" dirty="0" smtClean="0"/>
              <a:t>Light is redshifted (towards longer wavelengths)</a:t>
            </a:r>
          </a:p>
          <a:p>
            <a:pPr marL="971550" lvl="1" indent="-514350">
              <a:buFont typeface="+mj-lt"/>
              <a:buAutoNum type="arabicPeriod"/>
            </a:pPr>
            <a:r>
              <a:rPr lang="en-US" sz="2800" dirty="0" smtClean="0"/>
              <a:t>Time is dilated (flow of time slows—think of the movie Interstellar</a:t>
            </a:r>
            <a:r>
              <a:rPr lang="mr-IN" sz="2800" dirty="0" smtClean="0"/>
              <a:t>…</a:t>
            </a:r>
            <a:r>
              <a:rPr lang="en-US" sz="2800" dirty="0" smtClean="0"/>
              <a:t>)</a:t>
            </a:r>
          </a:p>
          <a:p>
            <a:pPr marL="971550" lvl="1" indent="-514350">
              <a:buFont typeface="+mj-lt"/>
              <a:buAutoNum type="arabicPeriod"/>
            </a:pPr>
            <a:r>
              <a:rPr lang="en-US" sz="2800" dirty="0" smtClean="0"/>
              <a:t>Objects moving toward the black hole get pulled apart due the difference in curvature of the space on different ends or sides of the object—</a:t>
            </a:r>
            <a:r>
              <a:rPr lang="en-US" sz="2800" dirty="0" err="1" smtClean="0"/>
              <a:t>sphaghettified</a:t>
            </a:r>
            <a:r>
              <a:rPr lang="en-US" sz="2800" dirty="0" smtClean="0"/>
              <a:t>.</a:t>
            </a:r>
          </a:p>
          <a:p>
            <a:r>
              <a:rPr lang="en-US" sz="2800" dirty="0" smtClean="0"/>
              <a:t>Um, don’t try it.</a:t>
            </a:r>
            <a:endParaRPr lang="en-US" sz="2800" dirty="0"/>
          </a:p>
        </p:txBody>
      </p:sp>
    </p:spTree>
    <p:extLst>
      <p:ext uri="{BB962C8B-B14F-4D97-AF65-F5344CB8AC3E}">
        <p14:creationId xmlns:p14="http://schemas.microsoft.com/office/powerpoint/2010/main" val="6492740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Observing black holes</a:t>
            </a:r>
            <a:endParaRPr lang="en-US" dirty="0"/>
          </a:p>
        </p:txBody>
      </p:sp>
      <p:sp>
        <p:nvSpPr>
          <p:cNvPr id="3" name="Text Placeholder 2"/>
          <p:cNvSpPr>
            <a:spLocks noGrp="1"/>
          </p:cNvSpPr>
          <p:nvPr>
            <p:ph type="body" idx="1"/>
          </p:nvPr>
        </p:nvSpPr>
        <p:spPr/>
        <p:txBody>
          <a:bodyPr>
            <a:normAutofit fontScale="85000" lnSpcReduction="20000"/>
          </a:bodyPr>
          <a:lstStyle/>
          <a:p>
            <a:r>
              <a:rPr lang="en-US" dirty="0" smtClean="0"/>
              <a:t>X-Rays</a:t>
            </a:r>
          </a:p>
          <a:p>
            <a:r>
              <a:rPr lang="en-US" dirty="0" smtClean="0"/>
              <a:t>Supermassive Black Holes</a:t>
            </a:r>
          </a:p>
          <a:p>
            <a:r>
              <a:rPr lang="en-US" dirty="0" smtClean="0"/>
              <a:t>Jets</a:t>
            </a:r>
            <a:endParaRPr lang="en-US" dirty="0"/>
          </a:p>
        </p:txBody>
      </p:sp>
    </p:spTree>
    <p:extLst>
      <p:ext uri="{BB962C8B-B14F-4D97-AF65-F5344CB8AC3E}">
        <p14:creationId xmlns:p14="http://schemas.microsoft.com/office/powerpoint/2010/main" val="19153754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23950" y="0"/>
            <a:ext cx="9144000" cy="6858000"/>
          </a:xfrm>
          <a:prstGeom prst="rect">
            <a:avLst/>
          </a:prstGeom>
        </p:spPr>
      </p:pic>
      <p:sp>
        <p:nvSpPr>
          <p:cNvPr id="5" name="Rectangle 4"/>
          <p:cNvSpPr/>
          <p:nvPr/>
        </p:nvSpPr>
        <p:spPr>
          <a:xfrm rot="16200000">
            <a:off x="8605283" y="3616181"/>
            <a:ext cx="3740779" cy="215444"/>
          </a:xfrm>
          <a:prstGeom prst="rect">
            <a:avLst/>
          </a:prstGeom>
        </p:spPr>
        <p:txBody>
          <a:bodyPr wrap="square">
            <a:spAutoFit/>
          </a:bodyPr>
          <a:lstStyle/>
          <a:p>
            <a:r>
              <a:rPr lang="en-US" sz="800" dirty="0"/>
              <a:t>https://</a:t>
            </a:r>
            <a:r>
              <a:rPr lang="en-US" sz="800" dirty="0" err="1"/>
              <a:t>www.nasa.gov</a:t>
            </a:r>
            <a:r>
              <a:rPr lang="en-US" sz="800" dirty="0"/>
              <a:t>/</a:t>
            </a:r>
            <a:r>
              <a:rPr lang="en-US" sz="800" dirty="0" err="1"/>
              <a:t>mission_pages</a:t>
            </a:r>
            <a:r>
              <a:rPr lang="en-US" sz="800" dirty="0"/>
              <a:t>/</a:t>
            </a:r>
            <a:r>
              <a:rPr lang="en-US" sz="800" dirty="0" err="1"/>
              <a:t>nustar</a:t>
            </a:r>
            <a:r>
              <a:rPr lang="en-US" sz="800" dirty="0"/>
              <a:t>/multimedia/pia15804.html</a:t>
            </a:r>
          </a:p>
        </p:txBody>
      </p:sp>
    </p:spTree>
    <p:extLst>
      <p:ext uri="{BB962C8B-B14F-4D97-AF65-F5344CB8AC3E}">
        <p14:creationId xmlns:p14="http://schemas.microsoft.com/office/powerpoint/2010/main" val="9648587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Cygnus x-1</a:t>
            </a:r>
            <a:endParaRPr lang="en-US" dirty="0"/>
          </a:p>
        </p:txBody>
      </p:sp>
      <p:sp>
        <p:nvSpPr>
          <p:cNvPr id="5" name="Content Placeholder 4"/>
          <p:cNvSpPr>
            <a:spLocks noGrp="1"/>
          </p:cNvSpPr>
          <p:nvPr>
            <p:ph idx="1"/>
          </p:nvPr>
        </p:nvSpPr>
        <p:spPr/>
        <p:txBody>
          <a:bodyPr>
            <a:normAutofit/>
          </a:bodyPr>
          <a:lstStyle/>
          <a:p>
            <a:r>
              <a:rPr lang="en-US" sz="2600" dirty="0" smtClean="0"/>
              <a:t>Discovered in the 1970s, Cygnus X-1 is a strong source of X-Rays.</a:t>
            </a:r>
          </a:p>
          <a:p>
            <a:r>
              <a:rPr lang="en-US" sz="2600" dirty="0" smtClean="0"/>
              <a:t>This object is now interpreted as being a stellar mass black hole that is “consuming” part of its binary companion.</a:t>
            </a:r>
          </a:p>
          <a:p>
            <a:r>
              <a:rPr lang="en-US" sz="2600" dirty="0" smtClean="0"/>
              <a:t>As matter spirals toward the event horizon it moves faster and faster and heats up enough to emit X-Rays.  As with planets forming around stars, the black hole has an </a:t>
            </a:r>
            <a:r>
              <a:rPr lang="en-US" sz="2600" u="sng" dirty="0" smtClean="0"/>
              <a:t>accretion disk </a:t>
            </a:r>
            <a:r>
              <a:rPr lang="en-US" sz="2600" dirty="0" smtClean="0"/>
              <a:t>of in-falling matter surrounding it.</a:t>
            </a:r>
          </a:p>
          <a:p>
            <a:r>
              <a:rPr lang="en-US" sz="2600" dirty="0" smtClean="0"/>
              <a:t>Before the discovery of gravitational waves in 2015-2016, these X-Ray binaries were some of the strongest evidence of black holes.</a:t>
            </a:r>
            <a:endParaRPr lang="en-US" sz="2600" dirty="0"/>
          </a:p>
        </p:txBody>
      </p:sp>
    </p:spTree>
    <p:extLst>
      <p:ext uri="{BB962C8B-B14F-4D97-AF65-F5344CB8AC3E}">
        <p14:creationId xmlns:p14="http://schemas.microsoft.com/office/powerpoint/2010/main" val="8932457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32000" y="381000"/>
            <a:ext cx="8128000" cy="6096000"/>
          </a:xfrm>
          <a:prstGeom prst="rect">
            <a:avLst/>
          </a:prstGeom>
        </p:spPr>
      </p:pic>
      <p:sp>
        <p:nvSpPr>
          <p:cNvPr id="6" name="Rectangle 5"/>
          <p:cNvSpPr/>
          <p:nvPr/>
        </p:nvSpPr>
        <p:spPr>
          <a:xfrm>
            <a:off x="4249270" y="6477000"/>
            <a:ext cx="3316942" cy="215444"/>
          </a:xfrm>
          <a:prstGeom prst="rect">
            <a:avLst/>
          </a:prstGeom>
        </p:spPr>
        <p:txBody>
          <a:bodyPr wrap="square">
            <a:spAutoFit/>
          </a:bodyPr>
          <a:lstStyle/>
          <a:p>
            <a:r>
              <a:rPr lang="en-US" sz="800" dirty="0"/>
              <a:t>http://</a:t>
            </a:r>
            <a:r>
              <a:rPr lang="en-US" sz="800" dirty="0" err="1"/>
              <a:t>astro.uchicago.edu</a:t>
            </a:r>
            <a:r>
              <a:rPr lang="en-US" sz="800" dirty="0"/>
              <a:t>/</a:t>
            </a:r>
            <a:r>
              <a:rPr lang="en-US" sz="800" dirty="0" err="1"/>
              <a:t>cosmus</a:t>
            </a:r>
            <a:r>
              <a:rPr lang="en-US" sz="800" dirty="0"/>
              <a:t>/projects/UCLA_GCG/</a:t>
            </a:r>
          </a:p>
        </p:txBody>
      </p:sp>
    </p:spTree>
    <p:extLst>
      <p:ext uri="{BB962C8B-B14F-4D97-AF65-F5344CB8AC3E}">
        <p14:creationId xmlns:p14="http://schemas.microsoft.com/office/powerpoint/2010/main" val="11171514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17750" y="444500"/>
            <a:ext cx="7556500" cy="5969000"/>
          </a:xfrm>
          <a:prstGeom prst="rect">
            <a:avLst/>
          </a:prstGeom>
        </p:spPr>
      </p:pic>
      <p:sp>
        <p:nvSpPr>
          <p:cNvPr id="3" name="Rectangle 2"/>
          <p:cNvSpPr/>
          <p:nvPr/>
        </p:nvSpPr>
        <p:spPr>
          <a:xfrm>
            <a:off x="4746912" y="6413500"/>
            <a:ext cx="2698175" cy="215444"/>
          </a:xfrm>
          <a:prstGeom prst="rect">
            <a:avLst/>
          </a:prstGeom>
        </p:spPr>
        <p:txBody>
          <a:bodyPr wrap="none">
            <a:spAutoFit/>
          </a:bodyPr>
          <a:lstStyle/>
          <a:p>
            <a:r>
              <a:rPr lang="en-US" sz="800" dirty="0"/>
              <a:t>http://</a:t>
            </a:r>
            <a:r>
              <a:rPr lang="en-US" sz="800" dirty="0" err="1"/>
              <a:t>www.constellation-guide.com</a:t>
            </a:r>
            <a:r>
              <a:rPr lang="en-US" sz="800" dirty="0"/>
              <a:t>/</a:t>
            </a:r>
            <a:r>
              <a:rPr lang="en-US" sz="800" dirty="0" err="1"/>
              <a:t>sagittarius</a:t>
            </a:r>
            <a:r>
              <a:rPr lang="en-US" sz="800" dirty="0"/>
              <a:t>-a/</a:t>
            </a:r>
          </a:p>
        </p:txBody>
      </p:sp>
    </p:spTree>
    <p:extLst>
      <p:ext uri="{BB962C8B-B14F-4D97-AF65-F5344CB8AC3E}">
        <p14:creationId xmlns:p14="http://schemas.microsoft.com/office/powerpoint/2010/main" val="17164493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Supermassive Black Holes</a:t>
            </a:r>
            <a:endParaRPr lang="en-US" dirty="0"/>
          </a:p>
        </p:txBody>
      </p:sp>
      <p:sp>
        <p:nvSpPr>
          <p:cNvPr id="3" name="Content Placeholder 2"/>
          <p:cNvSpPr>
            <a:spLocks noGrp="1"/>
          </p:cNvSpPr>
          <p:nvPr>
            <p:ph idx="1"/>
          </p:nvPr>
        </p:nvSpPr>
        <p:spPr/>
        <p:txBody>
          <a:bodyPr>
            <a:normAutofit/>
          </a:bodyPr>
          <a:lstStyle/>
          <a:p>
            <a:r>
              <a:rPr lang="en-US" sz="2400" dirty="0" smtClean="0"/>
              <a:t>A bit earlier in the 1960s astronomer began discovering black holes at the centers of galaxies.</a:t>
            </a:r>
          </a:p>
          <a:p>
            <a:r>
              <a:rPr lang="en-US" sz="2400" dirty="0" smtClean="0"/>
              <a:t>They are enormously massive objects </a:t>
            </a:r>
            <a:r>
              <a:rPr lang="mr-IN" sz="2400" dirty="0" smtClean="0"/>
              <a:t>–</a:t>
            </a:r>
            <a:r>
              <a:rPr lang="en-US" sz="2400" dirty="0" smtClean="0"/>
              <a:t>millions of solar masses--and are appropriately called </a:t>
            </a:r>
            <a:r>
              <a:rPr lang="en-US" sz="2400" u="sng" dirty="0" smtClean="0"/>
              <a:t>supermassive black holes</a:t>
            </a:r>
            <a:r>
              <a:rPr lang="en-US" sz="2400" dirty="0" smtClean="0"/>
              <a:t>.</a:t>
            </a:r>
          </a:p>
          <a:p>
            <a:r>
              <a:rPr lang="en-US" sz="2400" dirty="0" smtClean="0"/>
              <a:t>Stars orbiting the objects do so at incredibly high speeds and in some cases high energy light can be detected from their accretion disks.</a:t>
            </a:r>
          </a:p>
          <a:p>
            <a:r>
              <a:rPr lang="en-US" sz="2400" dirty="0" smtClean="0"/>
              <a:t>The supermassive black hole in the center of the Milky Way is called: Sagittarius A*</a:t>
            </a:r>
          </a:p>
          <a:p>
            <a:pPr lvl="1"/>
            <a:r>
              <a:rPr lang="en-US" sz="2400" dirty="0" smtClean="0"/>
              <a:t>Look for the “Teapot” this summer and you’ll be looking toward a supermassive black hole in the center of our galaxy!</a:t>
            </a:r>
            <a:endParaRPr lang="en-US" sz="2400" dirty="0"/>
          </a:p>
        </p:txBody>
      </p:sp>
    </p:spTree>
    <p:extLst>
      <p:ext uri="{BB962C8B-B14F-4D97-AF65-F5344CB8AC3E}">
        <p14:creationId xmlns:p14="http://schemas.microsoft.com/office/powerpoint/2010/main" val="16348703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Jets</a:t>
            </a:r>
            <a:endParaRPr lang="en-US" dirty="0"/>
          </a:p>
        </p:txBody>
      </p:sp>
      <p:sp>
        <p:nvSpPr>
          <p:cNvPr id="3" name="Content Placeholder 2"/>
          <p:cNvSpPr>
            <a:spLocks noGrp="1"/>
          </p:cNvSpPr>
          <p:nvPr>
            <p:ph idx="1"/>
          </p:nvPr>
        </p:nvSpPr>
        <p:spPr>
          <a:xfrm>
            <a:off x="685800" y="2194560"/>
            <a:ext cx="6772835" cy="4024125"/>
          </a:xfrm>
        </p:spPr>
        <p:txBody>
          <a:bodyPr>
            <a:normAutofit/>
          </a:bodyPr>
          <a:lstStyle/>
          <a:p>
            <a:r>
              <a:rPr lang="en-US" sz="2600" dirty="0" smtClean="0"/>
              <a:t>Many black holes have been observed with jets of matter spewing out along the spin axis of the black hole.</a:t>
            </a:r>
          </a:p>
          <a:p>
            <a:r>
              <a:rPr lang="en-US" sz="2600" dirty="0" smtClean="0"/>
              <a:t>Magnetic fields associated with the rapidly spinning accretion disks are though to be the origin of these jets.</a:t>
            </a:r>
          </a:p>
          <a:p>
            <a:r>
              <a:rPr lang="en-US" sz="2600" dirty="0" smtClean="0"/>
              <a:t>In some cases the material is ejected at relativistic speeds—20-30% of the speed of light!</a:t>
            </a:r>
            <a:endParaRPr lang="en-US" sz="2600"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97587" y="2057401"/>
            <a:ext cx="3908613" cy="3639671"/>
          </a:xfrm>
          <a:prstGeom prst="rect">
            <a:avLst/>
          </a:prstGeom>
        </p:spPr>
      </p:pic>
      <p:sp>
        <p:nvSpPr>
          <p:cNvPr id="5" name="Rectangle 4"/>
          <p:cNvSpPr/>
          <p:nvPr/>
        </p:nvSpPr>
        <p:spPr>
          <a:xfrm>
            <a:off x="5844988" y="5834231"/>
            <a:ext cx="6096000" cy="923330"/>
          </a:xfrm>
          <a:prstGeom prst="rect">
            <a:avLst/>
          </a:prstGeom>
        </p:spPr>
        <p:txBody>
          <a:bodyPr>
            <a:spAutoFit/>
          </a:bodyPr>
          <a:lstStyle/>
          <a:p>
            <a:r>
              <a:rPr lang="en-US" dirty="0">
                <a:hlinkClick r:id="rId3"/>
              </a:rPr>
              <a:t>https://</a:t>
            </a:r>
            <a:r>
              <a:rPr lang="en-US" dirty="0" smtClean="0">
                <a:hlinkClick r:id="rId3"/>
              </a:rPr>
              <a:t>www.nasa.gov/topics/universe/features/radio-particle-jets.html</a:t>
            </a:r>
            <a:endParaRPr lang="en-US" dirty="0" smtClean="0"/>
          </a:p>
          <a:p>
            <a:endParaRPr lang="en-US" dirty="0"/>
          </a:p>
        </p:txBody>
      </p:sp>
    </p:spTree>
    <p:extLst>
      <p:ext uri="{BB962C8B-B14F-4D97-AF65-F5344CB8AC3E}">
        <p14:creationId xmlns:p14="http://schemas.microsoft.com/office/powerpoint/2010/main" val="11252759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Relativity</a:t>
            </a:r>
            <a:endParaRPr lang="en-US" dirty="0"/>
          </a:p>
        </p:txBody>
      </p:sp>
      <p:sp>
        <p:nvSpPr>
          <p:cNvPr id="3" name="Text Placeholder 2"/>
          <p:cNvSpPr>
            <a:spLocks noGrp="1"/>
          </p:cNvSpPr>
          <p:nvPr>
            <p:ph type="body" idx="1"/>
          </p:nvPr>
        </p:nvSpPr>
        <p:spPr/>
        <p:txBody>
          <a:bodyPr>
            <a:normAutofit fontScale="85000" lnSpcReduction="20000"/>
          </a:bodyPr>
          <a:lstStyle/>
          <a:p>
            <a:r>
              <a:rPr lang="en-US" dirty="0" smtClean="0"/>
              <a:t>Light &amp; Relativity</a:t>
            </a:r>
          </a:p>
          <a:p>
            <a:r>
              <a:rPr lang="en-US" dirty="0" smtClean="0"/>
              <a:t>Consequences</a:t>
            </a:r>
          </a:p>
          <a:p>
            <a:r>
              <a:rPr lang="en-US" dirty="0" smtClean="0"/>
              <a:t>Space-Time</a:t>
            </a:r>
            <a:endParaRPr lang="en-US" dirty="0"/>
          </a:p>
        </p:txBody>
      </p:sp>
    </p:spTree>
    <p:extLst>
      <p:ext uri="{BB962C8B-B14F-4D97-AF65-F5344CB8AC3E}">
        <p14:creationId xmlns:p14="http://schemas.microsoft.com/office/powerpoint/2010/main" val="286162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Relativity &amp; Light</a:t>
            </a:r>
            <a:endParaRPr lang="en-US" dirty="0"/>
          </a:p>
        </p:txBody>
      </p:sp>
      <p:sp>
        <p:nvSpPr>
          <p:cNvPr id="8" name="Content Placeholder 7"/>
          <p:cNvSpPr>
            <a:spLocks noGrp="1"/>
          </p:cNvSpPr>
          <p:nvPr>
            <p:ph idx="1"/>
          </p:nvPr>
        </p:nvSpPr>
        <p:spPr>
          <a:xfrm>
            <a:off x="685800" y="1890585"/>
            <a:ext cx="10820400" cy="2088292"/>
          </a:xfrm>
        </p:spPr>
        <p:txBody>
          <a:bodyPr>
            <a:noAutofit/>
          </a:bodyPr>
          <a:lstStyle/>
          <a:p>
            <a:r>
              <a:rPr lang="en-US" sz="2400" dirty="0" smtClean="0"/>
              <a:t>Einstein’s Theory of Special Relativity (and every experimental test done) tells us the speed of light is the same, no matter the speed of the observer or source of light</a:t>
            </a:r>
            <a:r>
              <a:rPr lang="mr-IN" sz="2400" dirty="0" smtClean="0"/>
              <a:t>…</a:t>
            </a:r>
            <a:r>
              <a:rPr lang="en-US" sz="2400" dirty="0" smtClean="0"/>
              <a:t>.</a:t>
            </a:r>
          </a:p>
          <a:p>
            <a:pPr lvl="1"/>
            <a:r>
              <a:rPr lang="en-US" sz="2400" dirty="0" smtClean="0"/>
              <a:t>Now think about that</a:t>
            </a:r>
            <a:r>
              <a:rPr lang="mr-IN" sz="2400" dirty="0" smtClean="0"/>
              <a:t>…</a:t>
            </a:r>
            <a:r>
              <a:rPr lang="en-US" sz="2400" dirty="0" smtClean="0"/>
              <a:t>moving car, turns on headlights</a:t>
            </a:r>
            <a:r>
              <a:rPr lang="mr-IN" sz="2400" dirty="0" smtClean="0"/>
              <a:t>…</a:t>
            </a:r>
            <a:r>
              <a:rPr lang="en-US" sz="2400" dirty="0" smtClean="0"/>
              <a:t>people on the side of the road measure the same speed of light as the driver of the car!</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69956" y="3861415"/>
            <a:ext cx="7614851" cy="2646961"/>
          </a:xfrm>
          <a:prstGeom prst="rect">
            <a:avLst/>
          </a:prstGeom>
        </p:spPr>
      </p:pic>
      <p:sp>
        <p:nvSpPr>
          <p:cNvPr id="3" name="Rectangle 2"/>
          <p:cNvSpPr/>
          <p:nvPr/>
        </p:nvSpPr>
        <p:spPr>
          <a:xfrm>
            <a:off x="3669956" y="6508376"/>
            <a:ext cx="6096000" cy="215444"/>
          </a:xfrm>
          <a:prstGeom prst="rect">
            <a:avLst/>
          </a:prstGeom>
        </p:spPr>
        <p:txBody>
          <a:bodyPr>
            <a:spAutoFit/>
          </a:bodyPr>
          <a:lstStyle/>
          <a:p>
            <a:r>
              <a:rPr lang="en-US" sz="800" dirty="0"/>
              <a:t>http://</a:t>
            </a:r>
            <a:r>
              <a:rPr lang="en-US" sz="800" dirty="0" err="1"/>
              <a:t>www.oswego.edu</a:t>
            </a:r>
            <a:r>
              <a:rPr lang="en-US" sz="800" dirty="0"/>
              <a:t>/~</a:t>
            </a:r>
            <a:r>
              <a:rPr lang="en-US" sz="800" dirty="0" err="1"/>
              <a:t>kanbur</a:t>
            </a:r>
            <a:r>
              <a:rPr lang="en-US" sz="800" dirty="0"/>
              <a:t>/a100/lecture11.html</a:t>
            </a:r>
          </a:p>
        </p:txBody>
      </p:sp>
    </p:spTree>
    <p:extLst>
      <p:ext uri="{BB962C8B-B14F-4D97-AF65-F5344CB8AC3E}">
        <p14:creationId xmlns:p14="http://schemas.microsoft.com/office/powerpoint/2010/main" val="1753702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Relativity &amp; Light</a:t>
            </a:r>
            <a:endParaRPr lang="en-US" dirty="0"/>
          </a:p>
        </p:txBody>
      </p:sp>
      <p:sp>
        <p:nvSpPr>
          <p:cNvPr id="8" name="Content Placeholder 7"/>
          <p:cNvSpPr>
            <a:spLocks noGrp="1"/>
          </p:cNvSpPr>
          <p:nvPr>
            <p:ph idx="1"/>
          </p:nvPr>
        </p:nvSpPr>
        <p:spPr>
          <a:xfrm>
            <a:off x="685800" y="1890584"/>
            <a:ext cx="10820400" cy="4328101"/>
          </a:xfrm>
        </p:spPr>
        <p:txBody>
          <a:bodyPr>
            <a:noAutofit/>
          </a:bodyPr>
          <a:lstStyle/>
          <a:p>
            <a:r>
              <a:rPr lang="en-US" sz="2400" dirty="0" smtClean="0"/>
              <a:t>Einstein’s Theory of Special Relativity (and every experimental test done) tells us the speed of light is the same, no matter the speed of the observer or source of light</a:t>
            </a:r>
            <a:r>
              <a:rPr lang="mr-IN" sz="2400" dirty="0" smtClean="0"/>
              <a:t>…</a:t>
            </a:r>
            <a:r>
              <a:rPr lang="en-US" sz="2400" dirty="0" smtClean="0"/>
              <a:t>.</a:t>
            </a:r>
          </a:p>
          <a:p>
            <a:pPr lvl="1"/>
            <a:r>
              <a:rPr lang="en-US" sz="2400" dirty="0" smtClean="0"/>
              <a:t>Now think about that</a:t>
            </a:r>
            <a:r>
              <a:rPr lang="mr-IN" sz="2400" dirty="0" smtClean="0"/>
              <a:t>…</a:t>
            </a:r>
            <a:r>
              <a:rPr lang="en-US" sz="2400" dirty="0" smtClean="0"/>
              <a:t>moving car, turns on headlights</a:t>
            </a:r>
            <a:r>
              <a:rPr lang="mr-IN" sz="2400" dirty="0" smtClean="0"/>
              <a:t>…</a:t>
            </a:r>
            <a:r>
              <a:rPr lang="en-US" sz="2400" dirty="0" smtClean="0"/>
              <a:t>people on the side of the road measure the same speed of light as the driver of the car!</a:t>
            </a:r>
          </a:p>
          <a:p>
            <a:r>
              <a:rPr lang="en-US" sz="2400" dirty="0" smtClean="0"/>
              <a:t>Furthermore, in his theory Einstein postulated that the laws of physics are the same in every “inertial” (constant speed and direction) reference frame.</a:t>
            </a:r>
          </a:p>
          <a:p>
            <a:pPr lvl="1"/>
            <a:r>
              <a:rPr lang="en-US" sz="2400" dirty="0" smtClean="0"/>
              <a:t>The train engineer sees the people on the station platform moving and the people on the platform see the train moving</a:t>
            </a:r>
            <a:r>
              <a:rPr lang="mr-IN" sz="2400" dirty="0" smtClean="0"/>
              <a:t>…</a:t>
            </a:r>
            <a:endParaRPr lang="en-US" sz="2400" dirty="0" smtClean="0"/>
          </a:p>
          <a:p>
            <a:r>
              <a:rPr lang="en-US" sz="2400" dirty="0" smtClean="0"/>
              <a:t>Those are Einstein’s two postulates</a:t>
            </a:r>
            <a:r>
              <a:rPr lang="mr-IN" sz="2400" dirty="0" smtClean="0"/>
              <a:t>…</a:t>
            </a:r>
            <a:r>
              <a:rPr lang="en-US" sz="2400" dirty="0" smtClean="0"/>
              <a:t>and those led to some strange consequences</a:t>
            </a:r>
            <a:r>
              <a:rPr lang="mr-IN" sz="2400" dirty="0" smtClean="0"/>
              <a:t>…</a:t>
            </a:r>
            <a:endParaRPr lang="en-US" sz="2400" dirty="0" smtClean="0"/>
          </a:p>
        </p:txBody>
      </p:sp>
    </p:spTree>
    <p:extLst>
      <p:ext uri="{BB962C8B-B14F-4D97-AF65-F5344CB8AC3E}">
        <p14:creationId xmlns:p14="http://schemas.microsoft.com/office/powerpoint/2010/main" val="197626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Consequences of Special Relativity</a:t>
            </a:r>
            <a:endParaRPr lang="en-US" dirty="0"/>
          </a:p>
        </p:txBody>
      </p:sp>
      <p:sp>
        <p:nvSpPr>
          <p:cNvPr id="5" name="Content Placeholder 4"/>
          <p:cNvSpPr>
            <a:spLocks noGrp="1"/>
          </p:cNvSpPr>
          <p:nvPr>
            <p:ph idx="1"/>
          </p:nvPr>
        </p:nvSpPr>
        <p:spPr/>
        <p:txBody>
          <a:bodyPr>
            <a:normAutofit/>
          </a:bodyPr>
          <a:lstStyle/>
          <a:p>
            <a:pPr marL="457200" marR="0" lvl="0" indent="-457200" defTabSz="914400" eaLnBrk="1" fontAlgn="auto" latinLnBrk="0" hangingPunct="1">
              <a:lnSpc>
                <a:spcPct val="100000"/>
              </a:lnSpc>
              <a:spcBef>
                <a:spcPts val="0"/>
              </a:spcBef>
              <a:spcAft>
                <a:spcPts val="0"/>
              </a:spcAft>
              <a:buClrTx/>
              <a:buSzTx/>
              <a:buFont typeface="+mj-lt"/>
              <a:buNone/>
              <a:tabLst/>
              <a:defRPr/>
            </a:pPr>
            <a:r>
              <a:rPr lang="en-US" sz="2700" dirty="0" smtClean="0"/>
              <a:t>If the speed of light is constant the distance and time must change!</a:t>
            </a:r>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sz="2700" dirty="0" smtClean="0"/>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lang="en-US" sz="2700" dirty="0" smtClean="0"/>
              <a:t>As you approach the speed of light, time slows.</a:t>
            </a: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endParaRPr lang="en-US" sz="2700" dirty="0" smtClean="0"/>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lang="en-US" sz="2700" dirty="0" smtClean="0"/>
              <a:t>As you approach the speed of light, distance contracts.</a:t>
            </a: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endParaRPr lang="en-US" sz="2700" dirty="0" smtClean="0"/>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lang="en-US" sz="2700" dirty="0" smtClean="0"/>
              <a:t>As you approach the speed of light, mass (inertia) increases.</a:t>
            </a:r>
          </a:p>
        </p:txBody>
      </p:sp>
    </p:spTree>
    <p:extLst>
      <p:ext uri="{BB962C8B-B14F-4D97-AF65-F5344CB8AC3E}">
        <p14:creationId xmlns:p14="http://schemas.microsoft.com/office/powerpoint/2010/main" val="1056627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0" y="1"/>
            <a:ext cx="6494953" cy="2286000"/>
          </a:xfrm>
          <a:prstGeom prst="rect">
            <a:avLst/>
          </a:prstGeom>
        </p:spPr>
      </p:pic>
      <p:sp>
        <p:nvSpPr>
          <p:cNvPr id="5" name="Rectangle 4"/>
          <p:cNvSpPr/>
          <p:nvPr/>
        </p:nvSpPr>
        <p:spPr>
          <a:xfrm>
            <a:off x="477794" y="3274739"/>
            <a:ext cx="6096000" cy="215444"/>
          </a:xfrm>
          <a:prstGeom prst="rect">
            <a:avLst/>
          </a:prstGeom>
        </p:spPr>
        <p:txBody>
          <a:bodyPr>
            <a:spAutoFit/>
          </a:bodyPr>
          <a:lstStyle/>
          <a:p>
            <a:r>
              <a:rPr lang="en-US" sz="800" dirty="0"/>
              <a:t>http://</a:t>
            </a:r>
            <a:r>
              <a:rPr lang="en-US" sz="800" dirty="0" err="1"/>
              <a:t>www.istianjinelearning.org</a:t>
            </a:r>
            <a:r>
              <a:rPr lang="en-US" sz="800" dirty="0"/>
              <a:t>/</a:t>
            </a:r>
            <a:r>
              <a:rPr lang="en-US" sz="800" dirty="0" err="1"/>
              <a:t>timeforphysics</a:t>
            </a:r>
            <a:r>
              <a:rPr lang="en-US" sz="800" dirty="0"/>
              <a:t>/2015/02/06/time-dilation/</a:t>
            </a:r>
          </a:p>
        </p:txBody>
      </p:sp>
      <p:pic>
        <p:nvPicPr>
          <p:cNvPr id="6" name="Picture 5"/>
          <p:cNvPicPr>
            <a:picLocks noChangeAspect="1"/>
          </p:cNvPicPr>
          <p:nvPr/>
        </p:nvPicPr>
        <p:blipFill>
          <a:blip r:embed="rId3"/>
          <a:stretch>
            <a:fillRect/>
          </a:stretch>
        </p:blipFill>
        <p:spPr>
          <a:xfrm>
            <a:off x="6474081" y="1"/>
            <a:ext cx="5717919" cy="3744096"/>
          </a:xfrm>
          <a:prstGeom prst="rect">
            <a:avLst/>
          </a:prstGeom>
        </p:spPr>
      </p:pic>
      <p:sp>
        <p:nvSpPr>
          <p:cNvPr id="7" name="Rectangle 6"/>
          <p:cNvSpPr/>
          <p:nvPr/>
        </p:nvSpPr>
        <p:spPr>
          <a:xfrm>
            <a:off x="6474081" y="3763332"/>
            <a:ext cx="3525794" cy="215444"/>
          </a:xfrm>
          <a:prstGeom prst="rect">
            <a:avLst/>
          </a:prstGeom>
        </p:spPr>
        <p:txBody>
          <a:bodyPr wrap="square">
            <a:spAutoFit/>
          </a:bodyPr>
          <a:lstStyle/>
          <a:p>
            <a:r>
              <a:rPr lang="en-US" sz="800" dirty="0"/>
              <a:t>http://</a:t>
            </a:r>
            <a:r>
              <a:rPr lang="en-US" sz="800" dirty="0" err="1"/>
              <a:t>philschatz.com</a:t>
            </a:r>
            <a:r>
              <a:rPr lang="en-US" sz="800" dirty="0"/>
              <a:t>/physics-book/contents/m42535.html</a:t>
            </a:r>
          </a:p>
        </p:txBody>
      </p:sp>
      <p:pic>
        <p:nvPicPr>
          <p:cNvPr id="8" name="Picture 7"/>
          <p:cNvPicPr>
            <a:picLocks noChangeAspect="1"/>
          </p:cNvPicPr>
          <p:nvPr/>
        </p:nvPicPr>
        <p:blipFill>
          <a:blip r:embed="rId4"/>
          <a:stretch>
            <a:fillRect/>
          </a:stretch>
        </p:blipFill>
        <p:spPr>
          <a:xfrm>
            <a:off x="675726" y="4158563"/>
            <a:ext cx="5143500" cy="2247900"/>
          </a:xfrm>
          <a:prstGeom prst="rect">
            <a:avLst/>
          </a:prstGeom>
        </p:spPr>
      </p:pic>
      <p:sp>
        <p:nvSpPr>
          <p:cNvPr id="9" name="Rectangle 8"/>
          <p:cNvSpPr/>
          <p:nvPr/>
        </p:nvSpPr>
        <p:spPr>
          <a:xfrm>
            <a:off x="675726" y="6406463"/>
            <a:ext cx="3661719" cy="215444"/>
          </a:xfrm>
          <a:prstGeom prst="rect">
            <a:avLst/>
          </a:prstGeom>
        </p:spPr>
        <p:txBody>
          <a:bodyPr wrap="square">
            <a:spAutoFit/>
          </a:bodyPr>
          <a:lstStyle/>
          <a:p>
            <a:r>
              <a:rPr lang="en-US" sz="800" dirty="0"/>
              <a:t>http://</a:t>
            </a:r>
            <a:r>
              <a:rPr lang="en-US" sz="800" dirty="0" err="1"/>
              <a:t>www.zamandayolculuk.com</a:t>
            </a:r>
            <a:r>
              <a:rPr lang="en-US" sz="800" dirty="0"/>
              <a:t>/html-1/</a:t>
            </a:r>
            <a:r>
              <a:rPr lang="en-US" sz="800" dirty="0" err="1"/>
              <a:t>lightclock_time.htm</a:t>
            </a:r>
            <a:endParaRPr lang="en-US" sz="800" dirty="0"/>
          </a:p>
        </p:txBody>
      </p:sp>
    </p:spTree>
    <p:extLst>
      <p:ext uri="{BB962C8B-B14F-4D97-AF65-F5344CB8AC3E}">
        <p14:creationId xmlns:p14="http://schemas.microsoft.com/office/powerpoint/2010/main" val="572037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Consequences of Special Relativity</a:t>
            </a:r>
            <a:endParaRPr lang="en-US" dirty="0"/>
          </a:p>
        </p:txBody>
      </p:sp>
      <p:sp>
        <p:nvSpPr>
          <p:cNvPr id="5" name="Content Placeholder 4"/>
          <p:cNvSpPr>
            <a:spLocks noGrp="1"/>
          </p:cNvSpPr>
          <p:nvPr>
            <p:ph idx="1"/>
          </p:nvPr>
        </p:nvSpPr>
        <p:spPr>
          <a:xfrm>
            <a:off x="685800" y="2194560"/>
            <a:ext cx="10820400" cy="4366878"/>
          </a:xfrm>
        </p:spPr>
        <p:txBody>
          <a:bodyPr>
            <a:normAutofit/>
          </a:bodyPr>
          <a:lstStyle/>
          <a:p>
            <a:pPr marL="457200" marR="0" lvl="0" indent="-457200" defTabSz="914400" eaLnBrk="1" fontAlgn="auto" latinLnBrk="0" hangingPunct="1">
              <a:lnSpc>
                <a:spcPct val="100000"/>
              </a:lnSpc>
              <a:spcBef>
                <a:spcPts val="0"/>
              </a:spcBef>
              <a:spcAft>
                <a:spcPts val="0"/>
              </a:spcAft>
              <a:buClrTx/>
              <a:buSzTx/>
              <a:buFont typeface="+mj-lt"/>
              <a:buNone/>
              <a:tabLst/>
              <a:defRPr/>
            </a:pPr>
            <a:r>
              <a:rPr lang="en-US" sz="2700" dirty="0" smtClean="0"/>
              <a:t>Some short time after publishing his initial Special Relativity paper in 1905, Einstein published a follow-up showing that when you calculate an objects energy, even at zero speed, it’s equal to E=mc</a:t>
            </a:r>
            <a:r>
              <a:rPr lang="en-US" sz="2700" baseline="30000" dirty="0" smtClean="0"/>
              <a:t>2</a:t>
            </a:r>
            <a:r>
              <a:rPr lang="en-US" sz="2700" dirty="0" smtClean="0"/>
              <a:t>.</a:t>
            </a:r>
          </a:p>
          <a:p>
            <a:pPr marL="457200" marR="0" lvl="0" indent="-457200" defTabSz="914400" eaLnBrk="1" fontAlgn="auto" latinLnBrk="0" hangingPunct="1">
              <a:lnSpc>
                <a:spcPct val="100000"/>
              </a:lnSpc>
              <a:spcBef>
                <a:spcPts val="0"/>
              </a:spcBef>
              <a:spcAft>
                <a:spcPts val="0"/>
              </a:spcAft>
              <a:buClrTx/>
              <a:buSzTx/>
              <a:buFont typeface="+mj-lt"/>
              <a:buNone/>
              <a:tabLst/>
              <a:defRPr/>
            </a:pPr>
            <a:r>
              <a:rPr lang="en-US" sz="2700" dirty="0" smtClean="0"/>
              <a:t>This has profound consequences for our understanding of the universe.  Einstein’s famous equation tells us mass is another form of energy and it allowed astronomers to finally understand what powers the stars!</a:t>
            </a:r>
          </a:p>
          <a:p>
            <a:pPr marL="457200" marR="0" lvl="0" indent="-457200" defTabSz="914400" eaLnBrk="1" fontAlgn="auto" latinLnBrk="0" hangingPunct="1">
              <a:lnSpc>
                <a:spcPct val="100000"/>
              </a:lnSpc>
              <a:spcBef>
                <a:spcPts val="0"/>
              </a:spcBef>
              <a:spcAft>
                <a:spcPts val="0"/>
              </a:spcAft>
              <a:buClrTx/>
              <a:buSzTx/>
              <a:buFont typeface="+mj-lt"/>
              <a:buNone/>
              <a:tabLst/>
              <a:defRPr/>
            </a:pPr>
            <a:r>
              <a:rPr lang="en-US" sz="2700" dirty="0" smtClean="0"/>
              <a:t>The stars convert some of their mass (via nuclear fusion) into energy (heat and light)!</a:t>
            </a:r>
          </a:p>
        </p:txBody>
      </p:sp>
    </p:spTree>
    <p:extLst>
      <p:ext uri="{BB962C8B-B14F-4D97-AF65-F5344CB8AC3E}">
        <p14:creationId xmlns:p14="http://schemas.microsoft.com/office/powerpoint/2010/main" val="1387078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Space-Time</a:t>
            </a:r>
            <a:endParaRPr lang="en-US" dirty="0"/>
          </a:p>
        </p:txBody>
      </p:sp>
      <p:sp>
        <p:nvSpPr>
          <p:cNvPr id="3" name="Content Placeholder 2"/>
          <p:cNvSpPr>
            <a:spLocks noGrp="1"/>
          </p:cNvSpPr>
          <p:nvPr>
            <p:ph idx="1"/>
          </p:nvPr>
        </p:nvSpPr>
        <p:spPr>
          <a:xfrm>
            <a:off x="685800" y="2194560"/>
            <a:ext cx="6481119" cy="4024125"/>
          </a:xfrm>
        </p:spPr>
        <p:txBody>
          <a:bodyPr>
            <a:normAutofit/>
          </a:bodyPr>
          <a:lstStyle/>
          <a:p>
            <a:r>
              <a:rPr lang="en-US" sz="2400" dirty="0" smtClean="0"/>
              <a:t>Special Relativity has been tested many ways</a:t>
            </a:r>
            <a:r>
              <a:rPr lang="mr-IN" sz="2400" dirty="0" smtClean="0"/>
              <a:t>…</a:t>
            </a:r>
            <a:r>
              <a:rPr lang="en-US" sz="2400" dirty="0" smtClean="0"/>
              <a:t>ask me about a few</a:t>
            </a:r>
            <a:r>
              <a:rPr lang="mr-IN" sz="2400" dirty="0" smtClean="0"/>
              <a:t>…</a:t>
            </a:r>
            <a:endParaRPr lang="en-US" sz="2400" dirty="0" smtClean="0"/>
          </a:p>
          <a:p>
            <a:endParaRPr lang="en-US" sz="2400" dirty="0"/>
          </a:p>
          <a:p>
            <a:r>
              <a:rPr lang="en-US" sz="2400" dirty="0" smtClean="0"/>
              <a:t>One additional consequence of Special Relativity was that Einstein unified space and time into a single space-time.  Space was wrapped up and connected with time in a very deep, fundamental way.  He found that space-time was malleable and this led him toward a more general theory</a:t>
            </a:r>
            <a:r>
              <a:rPr lang="mr-IN" sz="2400" dirty="0" smtClean="0"/>
              <a:t>…</a:t>
            </a:r>
            <a:endParaRPr lang="en-US" sz="24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97399" y="1896763"/>
            <a:ext cx="4663440" cy="4663440"/>
          </a:xfrm>
          <a:prstGeom prst="rect">
            <a:avLst/>
          </a:prstGeom>
        </p:spPr>
      </p:pic>
      <p:sp>
        <p:nvSpPr>
          <p:cNvPr id="5" name="Rectangle 4"/>
          <p:cNvSpPr/>
          <p:nvPr/>
        </p:nvSpPr>
        <p:spPr>
          <a:xfrm>
            <a:off x="8151340" y="6560203"/>
            <a:ext cx="3204519" cy="215444"/>
          </a:xfrm>
          <a:prstGeom prst="rect">
            <a:avLst/>
          </a:prstGeom>
        </p:spPr>
        <p:txBody>
          <a:bodyPr wrap="square">
            <a:spAutoFit/>
          </a:bodyPr>
          <a:lstStyle/>
          <a:p>
            <a:r>
              <a:rPr lang="en-US" sz="800" dirty="0"/>
              <a:t>https://</a:t>
            </a:r>
            <a:r>
              <a:rPr lang="en-US" sz="800" dirty="0" err="1"/>
              <a:t>iai.tv</a:t>
            </a:r>
            <a:r>
              <a:rPr lang="en-US" sz="800" dirty="0"/>
              <a:t>/video/</a:t>
            </a:r>
            <a:r>
              <a:rPr lang="en-US" sz="800" dirty="0" err="1"/>
              <a:t>spacetime</a:t>
            </a:r>
            <a:r>
              <a:rPr lang="en-US" sz="800" dirty="0"/>
              <a:t>-and-the-structure-of-reality</a:t>
            </a:r>
          </a:p>
        </p:txBody>
      </p:sp>
    </p:spTree>
    <p:extLst>
      <p:ext uri="{BB962C8B-B14F-4D97-AF65-F5344CB8AC3E}">
        <p14:creationId xmlns:p14="http://schemas.microsoft.com/office/powerpoint/2010/main" val="498236909"/>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docProps/app.xml><?xml version="1.0" encoding="utf-8"?>
<Properties xmlns="http://schemas.openxmlformats.org/officeDocument/2006/extended-properties" xmlns:vt="http://schemas.openxmlformats.org/officeDocument/2006/docPropsVTypes">
  <Template>Vapor Trail</Template>
  <TotalTime>471</TotalTime>
  <Words>1459</Words>
  <Application>Microsoft Macintosh PowerPoint</Application>
  <PresentationFormat>Widescreen</PresentationFormat>
  <Paragraphs>129</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Cambria Math</vt:lpstr>
      <vt:lpstr>Century Gothic</vt:lpstr>
      <vt:lpstr>Mangal</vt:lpstr>
      <vt:lpstr>Arial</vt:lpstr>
      <vt:lpstr>Vapor Trail</vt:lpstr>
      <vt:lpstr>Relativity &amp; Black Holes</vt:lpstr>
      <vt:lpstr>Gravity’s Final Victory</vt:lpstr>
      <vt:lpstr>Special Relativity</vt:lpstr>
      <vt:lpstr>Relativity &amp; Light</vt:lpstr>
      <vt:lpstr>Relativity &amp; Light</vt:lpstr>
      <vt:lpstr>Consequences of Special Relativity</vt:lpstr>
      <vt:lpstr>PowerPoint Presentation</vt:lpstr>
      <vt:lpstr>Consequences of Special Relativity</vt:lpstr>
      <vt:lpstr>Space-Time</vt:lpstr>
      <vt:lpstr>General Relativity</vt:lpstr>
      <vt:lpstr>General Relativity</vt:lpstr>
      <vt:lpstr>General Relativity</vt:lpstr>
      <vt:lpstr>Consequences of General Relativity</vt:lpstr>
      <vt:lpstr>Black Hole Properties</vt:lpstr>
      <vt:lpstr>Let’s watch</vt:lpstr>
      <vt:lpstr>Homework Set 6</vt:lpstr>
      <vt:lpstr>Black Hole Anatomy</vt:lpstr>
      <vt:lpstr>Singularity</vt:lpstr>
      <vt:lpstr>The point of no return</vt:lpstr>
      <vt:lpstr>PowerPoint Presentation</vt:lpstr>
      <vt:lpstr>Entering a Black Hole</vt:lpstr>
      <vt:lpstr>Entering a Black Hole</vt:lpstr>
      <vt:lpstr>Observing black holes</vt:lpstr>
      <vt:lpstr>PowerPoint Presentation</vt:lpstr>
      <vt:lpstr>Cygnus x-1</vt:lpstr>
      <vt:lpstr>PowerPoint Presentation</vt:lpstr>
      <vt:lpstr>PowerPoint Presentation</vt:lpstr>
      <vt:lpstr>Supermassive Black Holes</vt:lpstr>
      <vt:lpstr>Jets</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Relativity &amp; Black Holes</dc:title>
  <dc:creator>Matthew Bryant</dc:creator>
  <cp:lastModifiedBy>Matthew Bryant</cp:lastModifiedBy>
  <cp:revision>23</cp:revision>
  <dcterms:created xsi:type="dcterms:W3CDTF">2017-04-03T17:30:55Z</dcterms:created>
  <dcterms:modified xsi:type="dcterms:W3CDTF">2017-04-18T16:04:37Z</dcterms:modified>
</cp:coreProperties>
</file>